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36"/>
  </p:notesMasterIdLst>
  <p:sldIdLst>
    <p:sldId id="256" r:id="rId2"/>
    <p:sldId id="257" r:id="rId3"/>
    <p:sldId id="258" r:id="rId4"/>
    <p:sldId id="259" r:id="rId5"/>
    <p:sldId id="260" r:id="rId6"/>
    <p:sldId id="261" r:id="rId7"/>
    <p:sldId id="262" r:id="rId8"/>
    <p:sldId id="263" r:id="rId9"/>
    <p:sldId id="264" r:id="rId10"/>
    <p:sldId id="265" r:id="rId11"/>
    <p:sldId id="266" r:id="rId12"/>
    <p:sldId id="382" r:id="rId13"/>
    <p:sldId id="267" r:id="rId14"/>
    <p:sldId id="268" r:id="rId15"/>
    <p:sldId id="269" r:id="rId16"/>
    <p:sldId id="376" r:id="rId17"/>
    <p:sldId id="377" r:id="rId18"/>
    <p:sldId id="378" r:id="rId19"/>
    <p:sldId id="379" r:id="rId20"/>
    <p:sldId id="388" r:id="rId21"/>
    <p:sldId id="383" r:id="rId22"/>
    <p:sldId id="410" r:id="rId23"/>
    <p:sldId id="409" r:id="rId24"/>
    <p:sldId id="408" r:id="rId25"/>
    <p:sldId id="411" r:id="rId26"/>
    <p:sldId id="412" r:id="rId27"/>
    <p:sldId id="415" r:id="rId28"/>
    <p:sldId id="414" r:id="rId29"/>
    <p:sldId id="416" r:id="rId30"/>
    <p:sldId id="270" r:id="rId31"/>
    <p:sldId id="271" r:id="rId32"/>
    <p:sldId id="386" r:id="rId33"/>
    <p:sldId id="387" r:id="rId34"/>
    <p:sldId id="375" r:id="rId35"/>
    <p:sldId id="275" r:id="rId36"/>
    <p:sldId id="276" r:id="rId37"/>
    <p:sldId id="277" r:id="rId38"/>
    <p:sldId id="278" r:id="rId39"/>
    <p:sldId id="358" r:id="rId40"/>
    <p:sldId id="359" r:id="rId41"/>
    <p:sldId id="361" r:id="rId42"/>
    <p:sldId id="360" r:id="rId43"/>
    <p:sldId id="381" r:id="rId44"/>
    <p:sldId id="279" r:id="rId45"/>
    <p:sldId id="385" r:id="rId46"/>
    <p:sldId id="280" r:id="rId47"/>
    <p:sldId id="281" r:id="rId48"/>
    <p:sldId id="282" r:id="rId49"/>
    <p:sldId id="283" r:id="rId50"/>
    <p:sldId id="284" r:id="rId51"/>
    <p:sldId id="285" r:id="rId52"/>
    <p:sldId id="287" r:id="rId53"/>
    <p:sldId id="288" r:id="rId54"/>
    <p:sldId id="289" r:id="rId55"/>
    <p:sldId id="290" r:id="rId56"/>
    <p:sldId id="291" r:id="rId57"/>
    <p:sldId id="286" r:id="rId58"/>
    <p:sldId id="292" r:id="rId59"/>
    <p:sldId id="294" r:id="rId60"/>
    <p:sldId id="295" r:id="rId61"/>
    <p:sldId id="296" r:id="rId62"/>
    <p:sldId id="297" r:id="rId63"/>
    <p:sldId id="298" r:id="rId64"/>
    <p:sldId id="309" r:id="rId65"/>
    <p:sldId id="299" r:id="rId66"/>
    <p:sldId id="300" r:id="rId67"/>
    <p:sldId id="301" r:id="rId68"/>
    <p:sldId id="302" r:id="rId69"/>
    <p:sldId id="303" r:id="rId70"/>
    <p:sldId id="304" r:id="rId71"/>
    <p:sldId id="305" r:id="rId72"/>
    <p:sldId id="315" r:id="rId73"/>
    <p:sldId id="306" r:id="rId74"/>
    <p:sldId id="307" r:id="rId75"/>
    <p:sldId id="310" r:id="rId76"/>
    <p:sldId id="316" r:id="rId77"/>
    <p:sldId id="311" r:id="rId78"/>
    <p:sldId id="312" r:id="rId79"/>
    <p:sldId id="313" r:id="rId80"/>
    <p:sldId id="314" r:id="rId81"/>
    <p:sldId id="308" r:id="rId82"/>
    <p:sldId id="317" r:id="rId83"/>
    <p:sldId id="318" r:id="rId84"/>
    <p:sldId id="319" r:id="rId85"/>
    <p:sldId id="320" r:id="rId86"/>
    <p:sldId id="322" r:id="rId87"/>
    <p:sldId id="323" r:id="rId88"/>
    <p:sldId id="332" r:id="rId89"/>
    <p:sldId id="321" r:id="rId90"/>
    <p:sldId id="331" r:id="rId91"/>
    <p:sldId id="324" r:id="rId92"/>
    <p:sldId id="325" r:id="rId93"/>
    <p:sldId id="326" r:id="rId94"/>
    <p:sldId id="327" r:id="rId95"/>
    <p:sldId id="328" r:id="rId96"/>
    <p:sldId id="329" r:id="rId97"/>
    <p:sldId id="330" r:id="rId98"/>
    <p:sldId id="333" r:id="rId99"/>
    <p:sldId id="348" r:id="rId100"/>
    <p:sldId id="357" r:id="rId101"/>
    <p:sldId id="335" r:id="rId102"/>
    <p:sldId id="336" r:id="rId103"/>
    <p:sldId id="337" r:id="rId104"/>
    <p:sldId id="338" r:id="rId105"/>
    <p:sldId id="339" r:id="rId106"/>
    <p:sldId id="340" r:id="rId107"/>
    <p:sldId id="342" r:id="rId108"/>
    <p:sldId id="343" r:id="rId109"/>
    <p:sldId id="344" r:id="rId110"/>
    <p:sldId id="345" r:id="rId111"/>
    <p:sldId id="346" r:id="rId112"/>
    <p:sldId id="347" r:id="rId113"/>
    <p:sldId id="349" r:id="rId114"/>
    <p:sldId id="350" r:id="rId115"/>
    <p:sldId id="351" r:id="rId116"/>
    <p:sldId id="352" r:id="rId117"/>
    <p:sldId id="353" r:id="rId118"/>
    <p:sldId id="354" r:id="rId119"/>
    <p:sldId id="355" r:id="rId120"/>
    <p:sldId id="356" r:id="rId121"/>
    <p:sldId id="362" r:id="rId122"/>
    <p:sldId id="363" r:id="rId123"/>
    <p:sldId id="367" r:id="rId124"/>
    <p:sldId id="364" r:id="rId125"/>
    <p:sldId id="365" r:id="rId126"/>
    <p:sldId id="366" r:id="rId127"/>
    <p:sldId id="368" r:id="rId128"/>
    <p:sldId id="369" r:id="rId129"/>
    <p:sldId id="370" r:id="rId130"/>
    <p:sldId id="371" r:id="rId131"/>
    <p:sldId id="372" r:id="rId132"/>
    <p:sldId id="373" r:id="rId133"/>
    <p:sldId id="374" r:id="rId134"/>
    <p:sldId id="417" r:id="rId135"/>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Arial" charset="0"/>
        <a:ea typeface="宋体" charset="-122"/>
        <a:cs typeface="+mn-cs"/>
      </a:defRPr>
    </a:lvl1pPr>
    <a:lvl2pPr marL="457200" algn="ctr" rtl="0" fontAlgn="base">
      <a:spcBef>
        <a:spcPct val="0"/>
      </a:spcBef>
      <a:spcAft>
        <a:spcPct val="0"/>
      </a:spcAft>
      <a:defRPr kern="1200">
        <a:solidFill>
          <a:schemeClr val="tx1"/>
        </a:solidFill>
        <a:latin typeface="Arial" charset="0"/>
        <a:ea typeface="宋体" charset="-122"/>
        <a:cs typeface="+mn-cs"/>
      </a:defRPr>
    </a:lvl2pPr>
    <a:lvl3pPr marL="914400" algn="ctr" rtl="0" fontAlgn="base">
      <a:spcBef>
        <a:spcPct val="0"/>
      </a:spcBef>
      <a:spcAft>
        <a:spcPct val="0"/>
      </a:spcAft>
      <a:defRPr kern="1200">
        <a:solidFill>
          <a:schemeClr val="tx1"/>
        </a:solidFill>
        <a:latin typeface="Arial" charset="0"/>
        <a:ea typeface="宋体" charset="-122"/>
        <a:cs typeface="+mn-cs"/>
      </a:defRPr>
    </a:lvl3pPr>
    <a:lvl4pPr marL="1371600" algn="ctr" rtl="0" fontAlgn="base">
      <a:spcBef>
        <a:spcPct val="0"/>
      </a:spcBef>
      <a:spcAft>
        <a:spcPct val="0"/>
      </a:spcAft>
      <a:defRPr kern="1200">
        <a:solidFill>
          <a:schemeClr val="tx1"/>
        </a:solidFill>
        <a:latin typeface="Arial" charset="0"/>
        <a:ea typeface="宋体" charset="-122"/>
        <a:cs typeface="+mn-cs"/>
      </a:defRPr>
    </a:lvl4pPr>
    <a:lvl5pPr marL="1828800" algn="ctr"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8" autoAdjust="0"/>
    <p:restoredTop sz="94683" autoAdjust="0"/>
  </p:normalViewPr>
  <p:slideViewPr>
    <p:cSldViewPr>
      <p:cViewPr varScale="1">
        <p:scale>
          <a:sx n="60" d="100"/>
          <a:sy n="60" d="100"/>
        </p:scale>
        <p:origin x="1466" y="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9A32E-BA57-49ED-B2CE-0BBAB102268B}" type="datetimeFigureOut">
              <a:rPr lang="zh-CN" altLang="en-US" smtClean="0"/>
              <a:t>2024/9/23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DB78B-691E-46F9-AF5A-55F16A1F6E2A}" type="slidenum">
              <a:rPr lang="zh-CN" altLang="en-US" smtClean="0"/>
              <a:t>‹#›</a:t>
            </a:fld>
            <a:endParaRPr lang="zh-CN" altLang="en-US"/>
          </a:p>
        </p:txBody>
      </p:sp>
    </p:spTree>
    <p:extLst>
      <p:ext uri="{BB962C8B-B14F-4D97-AF65-F5344CB8AC3E}">
        <p14:creationId xmlns:p14="http://schemas.microsoft.com/office/powerpoint/2010/main" val="365554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fld id="{F2E5B2A0-2C46-4160-8CBC-69AB309BA78D}" type="slidenum">
              <a:rPr lang="zh-CN" altLang="en-US" smtClean="0"/>
              <a:pPr/>
              <a:t>45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7"/>
          <p:cNvSpPr txBox="1">
            <a:spLocks noChangeArrowheads="1"/>
          </p:cNvSpPr>
          <p:nvPr/>
        </p:nvSpPr>
        <p:spPr bwMode="gray">
          <a:xfrm>
            <a:off x="7467600" y="342900"/>
            <a:ext cx="1231900" cy="457200"/>
          </a:xfrm>
          <a:prstGeom prst="rect">
            <a:avLst/>
          </a:prstGeom>
          <a:noFill/>
          <a:ln w="9525">
            <a:noFill/>
            <a:miter lim="800000"/>
            <a:headEnd/>
            <a:tailEnd/>
          </a:ln>
          <a:effectLst/>
        </p:spPr>
        <p:txBody>
          <a:bodyPr>
            <a:spAutoFit/>
          </a:bodyPr>
          <a:lstStyle/>
          <a:p>
            <a:pPr algn="r">
              <a:defRPr/>
            </a:pPr>
            <a:r>
              <a:rPr lang="en-US" altLang="zh-CN" sz="2400" b="1" i="1">
                <a:solidFill>
                  <a:schemeClr val="bg1"/>
                </a:solidFill>
                <a:latin typeface="Verdana" pitchFamily="34" charset="0"/>
              </a:rPr>
              <a:t>LOGO</a:t>
            </a:r>
          </a:p>
        </p:txBody>
      </p:sp>
      <p:sp>
        <p:nvSpPr>
          <p:cNvPr id="5" name="Line 8"/>
          <p:cNvSpPr>
            <a:spLocks noChangeShapeType="1"/>
          </p:cNvSpPr>
          <p:nvPr/>
        </p:nvSpPr>
        <p:spPr bwMode="auto">
          <a:xfrm>
            <a:off x="1066800" y="5562600"/>
            <a:ext cx="0" cy="457200"/>
          </a:xfrm>
          <a:prstGeom prst="line">
            <a:avLst/>
          </a:prstGeom>
          <a:noFill/>
          <a:ln w="9525">
            <a:solidFill>
              <a:srgbClr val="CC0000"/>
            </a:solidFill>
            <a:round/>
            <a:headEnd/>
            <a:tailEnd/>
          </a:ln>
          <a:effectLst/>
        </p:spPr>
        <p:txBody>
          <a:bodyPr/>
          <a:lstStyle/>
          <a:p>
            <a:pPr>
              <a:defRPr/>
            </a:pPr>
            <a:endParaRPr lang="zh-CN" altLang="en-US"/>
          </a:p>
        </p:txBody>
      </p:sp>
      <p:sp>
        <p:nvSpPr>
          <p:cNvPr id="6" name="Line 9"/>
          <p:cNvSpPr>
            <a:spLocks noChangeShapeType="1"/>
          </p:cNvSpPr>
          <p:nvPr/>
        </p:nvSpPr>
        <p:spPr bwMode="auto">
          <a:xfrm>
            <a:off x="1066800" y="6019800"/>
            <a:ext cx="7772400" cy="0"/>
          </a:xfrm>
          <a:prstGeom prst="line">
            <a:avLst/>
          </a:prstGeom>
          <a:noFill/>
          <a:ln w="9525">
            <a:solidFill>
              <a:srgbClr val="CC0000"/>
            </a:solidFill>
            <a:round/>
            <a:headEnd/>
            <a:tailEnd/>
          </a:ln>
          <a:effectLst/>
        </p:spPr>
        <p:txBody>
          <a:bodyPr/>
          <a:lstStyle/>
          <a:p>
            <a:pPr>
              <a:defRPr/>
            </a:pPr>
            <a:endParaRPr lang="zh-CN" altLang="en-US"/>
          </a:p>
        </p:txBody>
      </p:sp>
      <p:pic>
        <p:nvPicPr>
          <p:cNvPr id="7" name="Picture 10" descr="06_icon_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4724400"/>
            <a:ext cx="131762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Rectangle 2"/>
          <p:cNvSpPr>
            <a:spLocks noGrp="1" noChangeArrowheads="1"/>
          </p:cNvSpPr>
          <p:nvPr>
            <p:ph type="ctrTitle"/>
          </p:nvPr>
        </p:nvSpPr>
        <p:spPr>
          <a:xfrm>
            <a:off x="1905000" y="5372100"/>
            <a:ext cx="6934200" cy="596900"/>
          </a:xfrm>
        </p:spPr>
        <p:txBody>
          <a:bodyPr/>
          <a:lstStyle>
            <a:lvl1pPr>
              <a:defRPr/>
            </a:lvl1pPr>
          </a:lstStyle>
          <a:p>
            <a:r>
              <a:rPr lang="zh-CN" altLang="en-US"/>
              <a:t>单击此处编辑母版标题样式</a:t>
            </a:r>
          </a:p>
        </p:txBody>
      </p:sp>
      <p:sp>
        <p:nvSpPr>
          <p:cNvPr id="7171" name="Rectangle 3"/>
          <p:cNvSpPr>
            <a:spLocks noGrp="1" noChangeArrowheads="1"/>
          </p:cNvSpPr>
          <p:nvPr>
            <p:ph type="subTitle" idx="1"/>
          </p:nvPr>
        </p:nvSpPr>
        <p:spPr>
          <a:xfrm>
            <a:off x="4876800" y="419100"/>
            <a:ext cx="2819400" cy="304800"/>
          </a:xfrm>
        </p:spPr>
        <p:txBody>
          <a:bodyPr/>
          <a:lstStyle>
            <a:lvl1pPr marL="0" indent="0" algn="r">
              <a:buFont typeface="Wingdings" pitchFamily="2" charset="2"/>
              <a:buNone/>
              <a:defRPr sz="1200" b="0">
                <a:solidFill>
                  <a:schemeClr val="bg1"/>
                </a:solidFill>
              </a:defRPr>
            </a:lvl1pPr>
          </a:lstStyle>
          <a:p>
            <a:r>
              <a:rPr lang="zh-CN" altLang="en-US"/>
              <a:t>单击此处编辑母版副标题样式</a:t>
            </a:r>
          </a:p>
        </p:txBody>
      </p:sp>
      <p:sp>
        <p:nvSpPr>
          <p:cNvPr id="8" name="Rectangle 4"/>
          <p:cNvSpPr>
            <a:spLocks noGrp="1" noChangeArrowheads="1"/>
          </p:cNvSpPr>
          <p:nvPr>
            <p:ph type="dt" sz="half" idx="10"/>
          </p:nvPr>
        </p:nvSpPr>
        <p:spPr>
          <a:xfrm>
            <a:off x="457200" y="6477000"/>
            <a:ext cx="2133600" cy="244475"/>
          </a:xfrm>
        </p:spPr>
        <p:txBody>
          <a:bodyPr/>
          <a:lstStyle>
            <a:lvl1pPr algn="l">
              <a:defRPr sz="1200" b="0" smtClean="0">
                <a:solidFill>
                  <a:schemeClr val="tx1"/>
                </a:solidFill>
                <a:latin typeface="Arial" charset="0"/>
              </a:defRPr>
            </a:lvl1pPr>
          </a:lstStyle>
          <a:p>
            <a:pPr>
              <a:defRPr/>
            </a:pPr>
            <a:endParaRPr lang="en-US" altLang="zh-CN"/>
          </a:p>
        </p:txBody>
      </p:sp>
      <p:sp>
        <p:nvSpPr>
          <p:cNvPr id="9" name="Rectangle 5"/>
          <p:cNvSpPr>
            <a:spLocks noGrp="1" noChangeArrowheads="1"/>
          </p:cNvSpPr>
          <p:nvPr>
            <p:ph type="ftr" sz="quarter" idx="11"/>
          </p:nvPr>
        </p:nvSpPr>
        <p:spPr>
          <a:xfrm>
            <a:off x="3124200" y="6477000"/>
            <a:ext cx="2895600" cy="244475"/>
          </a:xfrm>
        </p:spPr>
        <p:txBody>
          <a:bodyPr/>
          <a:lstStyle>
            <a:lvl1pPr algn="ctr">
              <a:defRPr sz="1200" b="0" i="0" smtClean="0">
                <a:solidFill>
                  <a:schemeClr val="tx1"/>
                </a:solidFill>
                <a:latin typeface="Arial" charset="0"/>
              </a:defRPr>
            </a:lvl1pPr>
          </a:lstStyle>
          <a:p>
            <a:pPr>
              <a:defRPr/>
            </a:pPr>
            <a:endParaRPr lang="en-US" altLang="zh-CN"/>
          </a:p>
        </p:txBody>
      </p:sp>
      <p:sp>
        <p:nvSpPr>
          <p:cNvPr id="10" name="Rectangle 6"/>
          <p:cNvSpPr>
            <a:spLocks noGrp="1" noChangeArrowheads="1"/>
          </p:cNvSpPr>
          <p:nvPr>
            <p:ph type="sldNum" sz="quarter" idx="12"/>
          </p:nvPr>
        </p:nvSpPr>
        <p:spPr>
          <a:xfrm>
            <a:off x="6553200" y="6477000"/>
            <a:ext cx="2133600" cy="244475"/>
          </a:xfrm>
        </p:spPr>
        <p:txBody>
          <a:bodyPr/>
          <a:lstStyle>
            <a:lvl1pPr algn="ctr">
              <a:defRPr sz="1200" smtClean="0">
                <a:latin typeface="Arial" charset="0"/>
              </a:defRPr>
            </a:lvl1pPr>
          </a:lstStyle>
          <a:p>
            <a:pPr>
              <a:defRPr/>
            </a:pPr>
            <a:fld id="{B88A54A8-5FF5-4E8B-890C-B041FC543D25}" type="slidenum">
              <a:rPr lang="en-US" altLang="zh-CN"/>
              <a:pPr>
                <a:defRPr/>
              </a:pPr>
              <a:t>‹#›</a:t>
            </a:fld>
            <a:endParaRPr lang="en-US" altLang="zh-CN"/>
          </a:p>
        </p:txBody>
      </p:sp>
    </p:spTree>
    <p:extLst>
      <p:ext uri="{BB962C8B-B14F-4D97-AF65-F5344CB8AC3E}">
        <p14:creationId xmlns:p14="http://schemas.microsoft.com/office/powerpoint/2010/main" val="338375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032C0EA0-8812-403A-8B49-D2CD9F5CC1B1}" type="slidenum">
              <a:rPr lang="en-US" altLang="zh-CN"/>
              <a:pPr>
                <a:defRPr/>
              </a:pPr>
              <a:t>‹#›</a:t>
            </a:fld>
            <a:endParaRPr lang="en-US" altLang="zh-CN"/>
          </a:p>
        </p:txBody>
      </p:sp>
    </p:spTree>
    <p:extLst>
      <p:ext uri="{BB962C8B-B14F-4D97-AF65-F5344CB8AC3E}">
        <p14:creationId xmlns:p14="http://schemas.microsoft.com/office/powerpoint/2010/main" val="1676170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533400"/>
            <a:ext cx="2057400" cy="56308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533400"/>
            <a:ext cx="6019800" cy="56308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55289918-7323-4660-99A1-61F51EAE0687}" type="slidenum">
              <a:rPr lang="en-US" altLang="zh-CN"/>
              <a:pPr>
                <a:defRPr/>
              </a:pPr>
              <a:t>‹#›</a:t>
            </a:fld>
            <a:endParaRPr lang="en-US" altLang="zh-CN"/>
          </a:p>
        </p:txBody>
      </p:sp>
    </p:spTree>
    <p:extLst>
      <p:ext uri="{BB962C8B-B14F-4D97-AF65-F5344CB8AC3E}">
        <p14:creationId xmlns:p14="http://schemas.microsoft.com/office/powerpoint/2010/main" val="2000760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52450" y="533400"/>
            <a:ext cx="683895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381000" y="1447800"/>
            <a:ext cx="4038600" cy="47164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1447800"/>
            <a:ext cx="4038600" cy="47164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AA5EF10C-85D3-4B0F-A35F-04E289FFBF92}" type="slidenum">
              <a:rPr lang="en-US" altLang="zh-CN"/>
              <a:pPr>
                <a:defRPr/>
              </a:pPr>
              <a:t>‹#›</a:t>
            </a:fld>
            <a:endParaRPr lang="en-US" altLang="zh-CN"/>
          </a:p>
        </p:txBody>
      </p:sp>
    </p:spTree>
    <p:extLst>
      <p:ext uri="{BB962C8B-B14F-4D97-AF65-F5344CB8AC3E}">
        <p14:creationId xmlns:p14="http://schemas.microsoft.com/office/powerpoint/2010/main" val="2540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52450" y="533400"/>
            <a:ext cx="6838950" cy="563563"/>
          </a:xfrm>
        </p:spPr>
        <p:txBody>
          <a:bodyPr/>
          <a:lstStyle/>
          <a:p>
            <a:r>
              <a:rPr lang="zh-CN" altLang="en-US"/>
              <a:t>单击此处编辑母版标题样式</a:t>
            </a:r>
          </a:p>
        </p:txBody>
      </p:sp>
      <p:sp>
        <p:nvSpPr>
          <p:cNvPr id="3" name="表格占位符 2"/>
          <p:cNvSpPr>
            <a:spLocks noGrp="1"/>
          </p:cNvSpPr>
          <p:nvPr>
            <p:ph type="tbl" idx="1"/>
          </p:nvPr>
        </p:nvSpPr>
        <p:spPr>
          <a:xfrm>
            <a:off x="381000" y="1447800"/>
            <a:ext cx="8229600" cy="47164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66E04BD3-1F2B-433E-898F-C745AC3567F6}" type="slidenum">
              <a:rPr lang="en-US" altLang="zh-CN"/>
              <a:pPr>
                <a:defRPr/>
              </a:pPr>
              <a:t>‹#›</a:t>
            </a:fld>
            <a:endParaRPr lang="en-US" altLang="zh-CN"/>
          </a:p>
        </p:txBody>
      </p:sp>
    </p:spTree>
    <p:extLst>
      <p:ext uri="{BB962C8B-B14F-4D97-AF65-F5344CB8AC3E}">
        <p14:creationId xmlns:p14="http://schemas.microsoft.com/office/powerpoint/2010/main" val="578870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85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9341C63E-D296-4096-8B69-F62C092FA02C}" type="slidenum">
              <a:rPr lang="en-US" altLang="zh-CN"/>
              <a:pPr>
                <a:defRPr/>
              </a:pPr>
              <a:t>‹#›</a:t>
            </a:fld>
            <a:endParaRPr lang="en-US" altLang="zh-CN"/>
          </a:p>
        </p:txBody>
      </p:sp>
    </p:spTree>
    <p:extLst>
      <p:ext uri="{BB962C8B-B14F-4D97-AF65-F5344CB8AC3E}">
        <p14:creationId xmlns:p14="http://schemas.microsoft.com/office/powerpoint/2010/main" val="637582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D77F61C2-FE66-4A6C-9980-16F8D785DBD9}" type="slidenum">
              <a:rPr lang="en-US" altLang="zh-CN"/>
              <a:pPr>
                <a:defRPr/>
              </a:pPr>
              <a:t>‹#›</a:t>
            </a:fld>
            <a:endParaRPr lang="en-US" altLang="zh-CN"/>
          </a:p>
        </p:txBody>
      </p:sp>
    </p:spTree>
    <p:extLst>
      <p:ext uri="{BB962C8B-B14F-4D97-AF65-F5344CB8AC3E}">
        <p14:creationId xmlns:p14="http://schemas.microsoft.com/office/powerpoint/2010/main" val="379858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1447800"/>
            <a:ext cx="4038600" cy="47164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1447800"/>
            <a:ext cx="4038600" cy="47164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13AC3052-097E-4966-8083-E3A4AB529BCE}" type="slidenum">
              <a:rPr lang="en-US" altLang="zh-CN"/>
              <a:pPr>
                <a:defRPr/>
              </a:pPr>
              <a:t>‹#›</a:t>
            </a:fld>
            <a:endParaRPr lang="en-US" altLang="zh-CN"/>
          </a:p>
        </p:txBody>
      </p:sp>
    </p:spTree>
    <p:extLst>
      <p:ext uri="{BB962C8B-B14F-4D97-AF65-F5344CB8AC3E}">
        <p14:creationId xmlns:p14="http://schemas.microsoft.com/office/powerpoint/2010/main" val="3285490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9" name="Rectangle 6"/>
          <p:cNvSpPr>
            <a:spLocks noGrp="1" noChangeArrowheads="1"/>
          </p:cNvSpPr>
          <p:nvPr>
            <p:ph type="sldNum" sz="quarter" idx="12"/>
          </p:nvPr>
        </p:nvSpPr>
        <p:spPr>
          <a:ln/>
        </p:spPr>
        <p:txBody>
          <a:bodyPr/>
          <a:lstStyle>
            <a:lvl1pPr>
              <a:defRPr/>
            </a:lvl1pPr>
          </a:lstStyle>
          <a:p>
            <a:pPr>
              <a:defRPr/>
            </a:pPr>
            <a:fld id="{7CC2F48F-62FB-4814-B74E-5592AE748267}" type="slidenum">
              <a:rPr lang="en-US" altLang="zh-CN"/>
              <a:pPr>
                <a:defRPr/>
              </a:pPr>
              <a:t>‹#›</a:t>
            </a:fld>
            <a:endParaRPr lang="en-US" altLang="zh-CN"/>
          </a:p>
        </p:txBody>
      </p:sp>
    </p:spTree>
    <p:extLst>
      <p:ext uri="{BB962C8B-B14F-4D97-AF65-F5344CB8AC3E}">
        <p14:creationId xmlns:p14="http://schemas.microsoft.com/office/powerpoint/2010/main" val="406301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5" name="Rectangle 6"/>
          <p:cNvSpPr>
            <a:spLocks noGrp="1" noChangeArrowheads="1"/>
          </p:cNvSpPr>
          <p:nvPr>
            <p:ph type="sldNum" sz="quarter" idx="12"/>
          </p:nvPr>
        </p:nvSpPr>
        <p:spPr>
          <a:ln/>
        </p:spPr>
        <p:txBody>
          <a:bodyPr/>
          <a:lstStyle>
            <a:lvl1pPr>
              <a:defRPr/>
            </a:lvl1pPr>
          </a:lstStyle>
          <a:p>
            <a:pPr>
              <a:defRPr/>
            </a:pPr>
            <a:fld id="{E224E80C-76F5-4252-B271-BA0428D17D5D}" type="slidenum">
              <a:rPr lang="en-US" altLang="zh-CN"/>
              <a:pPr>
                <a:defRPr/>
              </a:pPr>
              <a:t>‹#›</a:t>
            </a:fld>
            <a:endParaRPr lang="en-US" altLang="zh-CN"/>
          </a:p>
        </p:txBody>
      </p:sp>
    </p:spTree>
    <p:extLst>
      <p:ext uri="{BB962C8B-B14F-4D97-AF65-F5344CB8AC3E}">
        <p14:creationId xmlns:p14="http://schemas.microsoft.com/office/powerpoint/2010/main" val="379083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4" name="Rectangle 6"/>
          <p:cNvSpPr>
            <a:spLocks noGrp="1" noChangeArrowheads="1"/>
          </p:cNvSpPr>
          <p:nvPr>
            <p:ph type="sldNum" sz="quarter" idx="12"/>
          </p:nvPr>
        </p:nvSpPr>
        <p:spPr>
          <a:ln/>
        </p:spPr>
        <p:txBody>
          <a:bodyPr/>
          <a:lstStyle>
            <a:lvl1pPr>
              <a:defRPr/>
            </a:lvl1pPr>
          </a:lstStyle>
          <a:p>
            <a:pPr>
              <a:defRPr/>
            </a:pPr>
            <a:fld id="{ADDAB459-6AD1-427E-952D-739D92EC4506}" type="slidenum">
              <a:rPr lang="en-US" altLang="zh-CN"/>
              <a:pPr>
                <a:defRPr/>
              </a:pPr>
              <a:t>‹#›</a:t>
            </a:fld>
            <a:endParaRPr lang="en-US" altLang="zh-CN"/>
          </a:p>
        </p:txBody>
      </p:sp>
    </p:spTree>
    <p:extLst>
      <p:ext uri="{BB962C8B-B14F-4D97-AF65-F5344CB8AC3E}">
        <p14:creationId xmlns:p14="http://schemas.microsoft.com/office/powerpoint/2010/main" val="328084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460A22CA-83B6-4904-BF88-2C3734D5599E}" type="slidenum">
              <a:rPr lang="en-US" altLang="zh-CN"/>
              <a:pPr>
                <a:defRPr/>
              </a:pPr>
              <a:t>‹#›</a:t>
            </a:fld>
            <a:endParaRPr lang="en-US" altLang="zh-CN"/>
          </a:p>
        </p:txBody>
      </p:sp>
    </p:spTree>
    <p:extLst>
      <p:ext uri="{BB962C8B-B14F-4D97-AF65-F5344CB8AC3E}">
        <p14:creationId xmlns:p14="http://schemas.microsoft.com/office/powerpoint/2010/main" val="177619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477FDFC0-8631-4E9A-ABD4-09439E44A105}" type="slidenum">
              <a:rPr lang="en-US" altLang="zh-CN"/>
              <a:pPr>
                <a:defRPr/>
              </a:pPr>
              <a:t>‹#›</a:t>
            </a:fld>
            <a:endParaRPr lang="en-US" altLang="zh-CN"/>
          </a:p>
        </p:txBody>
      </p:sp>
    </p:spTree>
    <p:extLst>
      <p:ext uri="{BB962C8B-B14F-4D97-AF65-F5344CB8AC3E}">
        <p14:creationId xmlns:p14="http://schemas.microsoft.com/office/powerpoint/2010/main" val="367719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6146" name="Line 2"/>
          <p:cNvSpPr>
            <a:spLocks noChangeShapeType="1"/>
          </p:cNvSpPr>
          <p:nvPr/>
        </p:nvSpPr>
        <p:spPr bwMode="auto">
          <a:xfrm>
            <a:off x="8001000" y="838200"/>
            <a:ext cx="914400" cy="0"/>
          </a:xfrm>
          <a:prstGeom prst="line">
            <a:avLst/>
          </a:prstGeom>
          <a:noFill/>
          <a:ln w="9525">
            <a:solidFill>
              <a:schemeClr val="accent1"/>
            </a:solidFill>
            <a:round/>
            <a:headEnd/>
            <a:tailEnd/>
          </a:ln>
          <a:effectLst/>
        </p:spPr>
        <p:txBody>
          <a:bodyPr/>
          <a:lstStyle/>
          <a:p>
            <a:pPr>
              <a:defRPr/>
            </a:pPr>
            <a:endParaRPr lang="zh-CN" altLang="en-US"/>
          </a:p>
        </p:txBody>
      </p:sp>
      <p:sp>
        <p:nvSpPr>
          <p:cNvPr id="1027" name="Rectangle 3"/>
          <p:cNvSpPr>
            <a:spLocks noGrp="1" noChangeArrowheads="1"/>
          </p:cNvSpPr>
          <p:nvPr>
            <p:ph type="body" idx="1"/>
          </p:nvPr>
        </p:nvSpPr>
        <p:spPr bwMode="gray">
          <a:xfrm>
            <a:off x="381000" y="1447800"/>
            <a:ext cx="8229600"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p:cNvSpPr>
            <a:spLocks noGrp="1" noChangeArrowheads="1"/>
          </p:cNvSpPr>
          <p:nvPr>
            <p:ph type="dt" sz="half" idx="2"/>
          </p:nvPr>
        </p:nvSpPr>
        <p:spPr bwMode="gray">
          <a:xfrm>
            <a:off x="5346700" y="63373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smtClean="0">
                <a:solidFill>
                  <a:srgbClr val="808080"/>
                </a:solidFill>
                <a:latin typeface="+mn-lt"/>
              </a:defRPr>
            </a:lvl1pPr>
          </a:lstStyle>
          <a:p>
            <a:pPr>
              <a:defRPr/>
            </a:pPr>
            <a:r>
              <a:rPr lang="en-US" altLang="zh-CN"/>
              <a:t>www.themegallery.com</a:t>
            </a:r>
          </a:p>
        </p:txBody>
      </p:sp>
      <p:sp>
        <p:nvSpPr>
          <p:cNvPr id="6149" name="Rectangle 5"/>
          <p:cNvSpPr>
            <a:spLocks noGrp="1" noChangeArrowheads="1"/>
          </p:cNvSpPr>
          <p:nvPr>
            <p:ph type="ftr" sz="quarter" idx="3"/>
          </p:nvPr>
        </p:nvSpPr>
        <p:spPr bwMode="gray">
          <a:xfrm>
            <a:off x="7175500" y="6172200"/>
            <a:ext cx="12954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400" b="1" i="1" smtClean="0">
                <a:solidFill>
                  <a:srgbClr val="CC0000"/>
                </a:solidFill>
                <a:latin typeface="+mn-lt"/>
              </a:defRPr>
            </a:lvl1pPr>
          </a:lstStyle>
          <a:p>
            <a:pPr>
              <a:defRPr/>
            </a:pPr>
            <a:r>
              <a:rPr lang="en-US" altLang="zh-CN"/>
              <a:t>LOGO</a:t>
            </a:r>
          </a:p>
        </p:txBody>
      </p:sp>
      <p:sp>
        <p:nvSpPr>
          <p:cNvPr id="6150" name="Rectangle 6"/>
          <p:cNvSpPr>
            <a:spLocks noGrp="1" noChangeArrowheads="1"/>
          </p:cNvSpPr>
          <p:nvPr>
            <p:ph type="sldNum" sz="quarter" idx="4"/>
          </p:nvPr>
        </p:nvSpPr>
        <p:spPr bwMode="gray">
          <a:xfrm>
            <a:off x="381000" y="63087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smtClean="0">
                <a:latin typeface="+mn-lt"/>
              </a:defRPr>
            </a:lvl1pPr>
          </a:lstStyle>
          <a:p>
            <a:pPr>
              <a:defRPr/>
            </a:pPr>
            <a:fld id="{FB6AEE5B-19AE-471F-8681-F71A342D67EF}" type="slidenum">
              <a:rPr lang="en-US" altLang="zh-CN"/>
              <a:pPr>
                <a:defRPr/>
              </a:pPr>
              <a:t>‹#›</a:t>
            </a:fld>
            <a:endParaRPr lang="en-US" altLang="zh-CN"/>
          </a:p>
        </p:txBody>
      </p:sp>
      <p:sp>
        <p:nvSpPr>
          <p:cNvPr id="1031" name="Rectangle 7"/>
          <p:cNvSpPr>
            <a:spLocks noGrp="1" noChangeArrowheads="1"/>
          </p:cNvSpPr>
          <p:nvPr>
            <p:ph type="title"/>
          </p:nvPr>
        </p:nvSpPr>
        <p:spPr bwMode="gray">
          <a:xfrm>
            <a:off x="552450" y="533400"/>
            <a:ext cx="683895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1032" name="Picture 8" descr="06_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1250" y="533400"/>
            <a:ext cx="6159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Lst>
  <p:hf sldNum="0" hdr="0"/>
  <p:txStyles>
    <p:titleStyle>
      <a:lvl1pPr algn="r" rtl="0" eaLnBrk="0" fontAlgn="base" hangingPunct="0">
        <a:spcBef>
          <a:spcPct val="0"/>
        </a:spcBef>
        <a:spcAft>
          <a:spcPct val="0"/>
        </a:spcAft>
        <a:defRPr sz="3200" b="1">
          <a:solidFill>
            <a:srgbClr val="000000"/>
          </a:solidFill>
          <a:latin typeface="+mj-lt"/>
          <a:ea typeface="+mj-ea"/>
          <a:cs typeface="+mj-cs"/>
        </a:defRPr>
      </a:lvl1pPr>
      <a:lvl2pPr algn="r" rtl="0" eaLnBrk="0" fontAlgn="base" hangingPunct="0">
        <a:spcBef>
          <a:spcPct val="0"/>
        </a:spcBef>
        <a:spcAft>
          <a:spcPct val="0"/>
        </a:spcAft>
        <a:defRPr sz="3200" b="1">
          <a:solidFill>
            <a:srgbClr val="000000"/>
          </a:solidFill>
          <a:latin typeface="Verdana" pitchFamily="34" charset="0"/>
        </a:defRPr>
      </a:lvl2pPr>
      <a:lvl3pPr algn="r" rtl="0" eaLnBrk="0" fontAlgn="base" hangingPunct="0">
        <a:spcBef>
          <a:spcPct val="0"/>
        </a:spcBef>
        <a:spcAft>
          <a:spcPct val="0"/>
        </a:spcAft>
        <a:defRPr sz="3200" b="1">
          <a:solidFill>
            <a:srgbClr val="000000"/>
          </a:solidFill>
          <a:latin typeface="Verdana" pitchFamily="34" charset="0"/>
        </a:defRPr>
      </a:lvl3pPr>
      <a:lvl4pPr algn="r" rtl="0" eaLnBrk="0" fontAlgn="base" hangingPunct="0">
        <a:spcBef>
          <a:spcPct val="0"/>
        </a:spcBef>
        <a:spcAft>
          <a:spcPct val="0"/>
        </a:spcAft>
        <a:defRPr sz="3200" b="1">
          <a:solidFill>
            <a:srgbClr val="000000"/>
          </a:solidFill>
          <a:latin typeface="Verdana" pitchFamily="34" charset="0"/>
        </a:defRPr>
      </a:lvl4pPr>
      <a:lvl5pPr algn="r" rtl="0" eaLnBrk="0" fontAlgn="base" hangingPunct="0">
        <a:spcBef>
          <a:spcPct val="0"/>
        </a:spcBef>
        <a:spcAft>
          <a:spcPct val="0"/>
        </a:spcAft>
        <a:defRPr sz="3200" b="1">
          <a:solidFill>
            <a:srgbClr val="000000"/>
          </a:solidFill>
          <a:latin typeface="Verdana" pitchFamily="34" charset="0"/>
        </a:defRPr>
      </a:lvl5pPr>
      <a:lvl6pPr marL="457200" algn="r" rtl="0" fontAlgn="base">
        <a:spcBef>
          <a:spcPct val="0"/>
        </a:spcBef>
        <a:spcAft>
          <a:spcPct val="0"/>
        </a:spcAft>
        <a:defRPr sz="3200" b="1">
          <a:solidFill>
            <a:srgbClr val="000000"/>
          </a:solidFill>
          <a:latin typeface="Verdana" pitchFamily="34" charset="0"/>
        </a:defRPr>
      </a:lvl6pPr>
      <a:lvl7pPr marL="914400" algn="r" rtl="0" fontAlgn="base">
        <a:spcBef>
          <a:spcPct val="0"/>
        </a:spcBef>
        <a:spcAft>
          <a:spcPct val="0"/>
        </a:spcAft>
        <a:defRPr sz="3200" b="1">
          <a:solidFill>
            <a:srgbClr val="000000"/>
          </a:solidFill>
          <a:latin typeface="Verdana" pitchFamily="34" charset="0"/>
        </a:defRPr>
      </a:lvl7pPr>
      <a:lvl8pPr marL="1371600" algn="r" rtl="0" fontAlgn="base">
        <a:spcBef>
          <a:spcPct val="0"/>
        </a:spcBef>
        <a:spcAft>
          <a:spcPct val="0"/>
        </a:spcAft>
        <a:defRPr sz="3200" b="1">
          <a:solidFill>
            <a:srgbClr val="000000"/>
          </a:solidFill>
          <a:latin typeface="Verdana" pitchFamily="34" charset="0"/>
        </a:defRPr>
      </a:lvl8pPr>
      <a:lvl9pPr marL="1828800" algn="r" rtl="0" fontAlgn="base">
        <a:spcBef>
          <a:spcPct val="0"/>
        </a:spcBef>
        <a:spcAft>
          <a:spcPct val="0"/>
        </a:spcAft>
        <a:defRPr sz="3200" b="1">
          <a:solidFill>
            <a:srgbClr val="000000"/>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b="1">
          <a:solidFill>
            <a:schemeClr val="hlink"/>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w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44.emf"/><Relationship Id="rId4" Type="http://schemas.openxmlformats.org/officeDocument/2006/relationships/image" Target="../media/image43.emf"/></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image" Target="../media/image53.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w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74.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slideLayout" Target="../slideLayouts/slideLayout2.xml"/><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slides/_rels/slide84.xml.rels><?xml version="1.0" encoding="UTF-8" standalone="yes"?>
<Relationships xmlns="http://schemas.openxmlformats.org/package/2006/relationships"><Relationship Id="rId3" Type="http://schemas.openxmlformats.org/officeDocument/2006/relationships/image" Target="../media/image111.wmf"/><Relationship Id="rId7" Type="http://schemas.openxmlformats.org/officeDocument/2006/relationships/image" Target="../media/image115.png"/><Relationship Id="rId2" Type="http://schemas.openxmlformats.org/officeDocument/2006/relationships/image" Target="../media/image110.wmf"/><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wmf"/><Relationship Id="rId4" Type="http://schemas.openxmlformats.org/officeDocument/2006/relationships/image" Target="../media/image112.wmf"/></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wmf"/><Relationship Id="rId1" Type="http://schemas.openxmlformats.org/officeDocument/2006/relationships/slideLayout" Target="../slideLayouts/slideLayout2.xml"/><Relationship Id="rId4" Type="http://schemas.openxmlformats.org/officeDocument/2006/relationships/image" Target="../media/image131.emf"/></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image" Target="../media/image139.w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e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zh-CN" altLang="en-US">
                <a:ea typeface="宋体" charset="-122"/>
              </a:rPr>
              <a:t>第</a:t>
            </a:r>
            <a:r>
              <a:rPr lang="en-US" altLang="zh-CN">
                <a:ea typeface="宋体" charset="-122"/>
              </a:rPr>
              <a:t>2</a:t>
            </a:r>
            <a:r>
              <a:rPr lang="zh-CN" altLang="en-US">
                <a:ea typeface="宋体" charset="-122"/>
              </a:rPr>
              <a:t>章道路交通设施管理 </a:t>
            </a:r>
          </a:p>
        </p:txBody>
      </p:sp>
      <p:sp>
        <p:nvSpPr>
          <p:cNvPr id="4099" name="Rectangle 3"/>
          <p:cNvSpPr>
            <a:spLocks noGrp="1" noChangeArrowheads="1"/>
          </p:cNvSpPr>
          <p:nvPr>
            <p:ph type="subTitle" idx="1"/>
          </p:nvPr>
        </p:nvSpPr>
        <p:spPr/>
        <p:txBody>
          <a:bodyPr/>
          <a:lstStyle/>
          <a:p>
            <a:pPr eaLnBrk="1" hangingPunct="1"/>
            <a:endParaRPr lang="zh-CN" altLang="zh-CN">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4099">
                                            <p:txEl>
                                              <p:pRg st="0" end="0"/>
                                            </p:txEl>
                                          </p:spTgt>
                                        </p:tgtEl>
                                        <p:attrNameLst>
                                          <p:attrName>style.visibility</p:attrName>
                                        </p:attrNameLst>
                                      </p:cBhvr>
                                      <p:to>
                                        <p:strVal val="visible"/>
                                      </p:to>
                                    </p:set>
                                    <p:animEffect transition="in" filter="wipe(left)">
                                      <p:cBhvr>
                                        <p:cTn id="12" dur="5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17410" name="Rectangle 2"/>
          <p:cNvSpPr>
            <a:spLocks noGrp="1" noChangeArrowheads="1"/>
          </p:cNvSpPr>
          <p:nvPr>
            <p:ph type="title"/>
          </p:nvPr>
        </p:nvSpPr>
        <p:spPr/>
        <p:txBody>
          <a:bodyPr/>
          <a:lstStyle/>
          <a:p>
            <a:pPr eaLnBrk="1" hangingPunct="1"/>
            <a:r>
              <a:rPr lang="en-US" altLang="zh-CN" sz="2800">
                <a:ea typeface="宋体" charset="-122"/>
              </a:rPr>
              <a:t>2.1.2 </a:t>
            </a:r>
            <a:r>
              <a:rPr lang="zh-CN" altLang="en-US" sz="2800">
                <a:ea typeface="宋体" charset="-122"/>
              </a:rPr>
              <a:t>道路横断面分析</a:t>
            </a:r>
          </a:p>
        </p:txBody>
      </p:sp>
      <p:sp>
        <p:nvSpPr>
          <p:cNvPr id="17411" name="Rectangle 3"/>
          <p:cNvSpPr>
            <a:spLocks noGrp="1" noChangeArrowheads="1"/>
          </p:cNvSpPr>
          <p:nvPr>
            <p:ph type="body" idx="1"/>
          </p:nvPr>
        </p:nvSpPr>
        <p:spPr>
          <a:xfrm>
            <a:off x="381000" y="1295400"/>
            <a:ext cx="8229600" cy="5257800"/>
          </a:xfrm>
        </p:spPr>
        <p:txBody>
          <a:bodyPr/>
          <a:lstStyle/>
          <a:p>
            <a:pPr eaLnBrk="1" hangingPunct="1">
              <a:lnSpc>
                <a:spcPct val="120000"/>
              </a:lnSpc>
            </a:pPr>
            <a:r>
              <a:rPr lang="zh-CN" altLang="en-US" sz="2400">
                <a:ea typeface="宋体" charset="-122"/>
              </a:rPr>
              <a:t>一、设计原则</a:t>
            </a:r>
          </a:p>
          <a:p>
            <a:pPr lvl="1" eaLnBrk="1" hangingPunct="1">
              <a:lnSpc>
                <a:spcPct val="120000"/>
              </a:lnSpc>
            </a:pPr>
            <a:r>
              <a:rPr lang="zh-CN" altLang="en-US" sz="2400" b="1">
                <a:ea typeface="宋体" charset="-122"/>
              </a:rPr>
              <a:t>符合城市道路系统对道路的性质、等级和红线宽度等方面的要求</a:t>
            </a:r>
          </a:p>
          <a:p>
            <a:pPr lvl="1" eaLnBrk="1" hangingPunct="1">
              <a:lnSpc>
                <a:spcPct val="120000"/>
              </a:lnSpc>
            </a:pPr>
            <a:r>
              <a:rPr lang="zh-CN" altLang="en-US" sz="2400" b="1">
                <a:ea typeface="宋体" charset="-122"/>
              </a:rPr>
              <a:t>满足交通畅通和安全的要求</a:t>
            </a:r>
          </a:p>
          <a:p>
            <a:pPr lvl="1" eaLnBrk="1" hangingPunct="1">
              <a:lnSpc>
                <a:spcPct val="120000"/>
              </a:lnSpc>
            </a:pPr>
            <a:r>
              <a:rPr lang="zh-CN" altLang="en-US" sz="2400" b="1">
                <a:ea typeface="宋体" charset="-122"/>
              </a:rPr>
              <a:t>充分考虑道路绿化的布置</a:t>
            </a:r>
          </a:p>
          <a:p>
            <a:pPr lvl="1" eaLnBrk="1" hangingPunct="1">
              <a:lnSpc>
                <a:spcPct val="120000"/>
              </a:lnSpc>
            </a:pPr>
            <a:r>
              <a:rPr lang="zh-CN" altLang="en-US" sz="2400" b="1">
                <a:ea typeface="宋体" charset="-122"/>
              </a:rPr>
              <a:t>满足各种工程管线布置的要求</a:t>
            </a:r>
          </a:p>
          <a:p>
            <a:pPr lvl="1" eaLnBrk="1" hangingPunct="1">
              <a:lnSpc>
                <a:spcPct val="120000"/>
              </a:lnSpc>
            </a:pPr>
            <a:r>
              <a:rPr lang="zh-CN" altLang="en-US" sz="2400" b="1">
                <a:ea typeface="宋体" charset="-122"/>
              </a:rPr>
              <a:t>要与沿路建筑和公用设施的布置要求相协调</a:t>
            </a:r>
          </a:p>
          <a:p>
            <a:pPr lvl="1" eaLnBrk="1" hangingPunct="1">
              <a:lnSpc>
                <a:spcPct val="120000"/>
              </a:lnSpc>
            </a:pPr>
            <a:r>
              <a:rPr lang="zh-CN" altLang="en-US" sz="2400" b="1">
                <a:ea typeface="宋体" charset="-122"/>
              </a:rPr>
              <a:t>要考虑现有道路改建工程措施与交通组织管理措施的结合</a:t>
            </a:r>
          </a:p>
          <a:p>
            <a:pPr lvl="1" eaLnBrk="1" hangingPunct="1">
              <a:lnSpc>
                <a:spcPct val="120000"/>
              </a:lnSpc>
            </a:pPr>
            <a:r>
              <a:rPr lang="zh-CN" altLang="en-US" sz="2400" b="1">
                <a:ea typeface="宋体" charset="-122"/>
              </a:rPr>
              <a:t>要注意节省建设投资，节约城市用地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20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1">
                                            <p:txEl>
                                              <p:pRg st="0" end="0"/>
                                            </p:txEl>
                                          </p:spTgt>
                                        </p:tgtEl>
                                        <p:attrNameLst>
                                          <p:attrName>style.visibility</p:attrName>
                                        </p:attrNameLst>
                                      </p:cBhvr>
                                      <p:to>
                                        <p:strVal val="visible"/>
                                      </p:to>
                                    </p:set>
                                    <p:animEffect transition="in" filter="wipe(left)">
                                      <p:cBhvr>
                                        <p:cTn id="12" dur="500"/>
                                        <p:tgtEl>
                                          <p:spTgt spid="17411">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411">
                                            <p:txEl>
                                              <p:pRg st="1" end="1"/>
                                            </p:txEl>
                                          </p:spTgt>
                                        </p:tgtEl>
                                        <p:attrNameLst>
                                          <p:attrName>style.visibility</p:attrName>
                                        </p:attrNameLst>
                                      </p:cBhvr>
                                      <p:to>
                                        <p:strVal val="visible"/>
                                      </p:to>
                                    </p:set>
                                    <p:animEffect transition="in" filter="wipe(left)">
                                      <p:cBhvr>
                                        <p:cTn id="15" dur="500"/>
                                        <p:tgtEl>
                                          <p:spTgt spid="17411">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411">
                                            <p:txEl>
                                              <p:pRg st="2" end="2"/>
                                            </p:txEl>
                                          </p:spTgt>
                                        </p:tgtEl>
                                        <p:attrNameLst>
                                          <p:attrName>style.visibility</p:attrName>
                                        </p:attrNameLst>
                                      </p:cBhvr>
                                      <p:to>
                                        <p:strVal val="visible"/>
                                      </p:to>
                                    </p:set>
                                    <p:animEffect transition="in" filter="wipe(left)">
                                      <p:cBhvr>
                                        <p:cTn id="18" dur="500"/>
                                        <p:tgtEl>
                                          <p:spTgt spid="17411">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7411">
                                            <p:txEl>
                                              <p:pRg st="3" end="3"/>
                                            </p:txEl>
                                          </p:spTgt>
                                        </p:tgtEl>
                                        <p:attrNameLst>
                                          <p:attrName>style.visibility</p:attrName>
                                        </p:attrNameLst>
                                      </p:cBhvr>
                                      <p:to>
                                        <p:strVal val="visible"/>
                                      </p:to>
                                    </p:set>
                                    <p:animEffect transition="in" filter="wipe(left)">
                                      <p:cBhvr>
                                        <p:cTn id="21" dur="500"/>
                                        <p:tgtEl>
                                          <p:spTgt spid="17411">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7411">
                                            <p:txEl>
                                              <p:pRg st="4" end="4"/>
                                            </p:txEl>
                                          </p:spTgt>
                                        </p:tgtEl>
                                        <p:attrNameLst>
                                          <p:attrName>style.visibility</p:attrName>
                                        </p:attrNameLst>
                                      </p:cBhvr>
                                      <p:to>
                                        <p:strVal val="visible"/>
                                      </p:to>
                                    </p:set>
                                    <p:animEffect transition="in" filter="wipe(left)">
                                      <p:cBhvr>
                                        <p:cTn id="24" dur="500"/>
                                        <p:tgtEl>
                                          <p:spTgt spid="17411">
                                            <p:txEl>
                                              <p:pRg st="4" end="4"/>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7411">
                                            <p:txEl>
                                              <p:pRg st="5" end="5"/>
                                            </p:txEl>
                                          </p:spTgt>
                                        </p:tgtEl>
                                        <p:attrNameLst>
                                          <p:attrName>style.visibility</p:attrName>
                                        </p:attrNameLst>
                                      </p:cBhvr>
                                      <p:to>
                                        <p:strVal val="visible"/>
                                      </p:to>
                                    </p:set>
                                    <p:animEffect transition="in" filter="wipe(left)">
                                      <p:cBhvr>
                                        <p:cTn id="27" dur="500"/>
                                        <p:tgtEl>
                                          <p:spTgt spid="17411">
                                            <p:txEl>
                                              <p:pRg st="5" end="5"/>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411">
                                            <p:txEl>
                                              <p:pRg st="6" end="6"/>
                                            </p:txEl>
                                          </p:spTgt>
                                        </p:tgtEl>
                                        <p:attrNameLst>
                                          <p:attrName>style.visibility</p:attrName>
                                        </p:attrNameLst>
                                      </p:cBhvr>
                                      <p:to>
                                        <p:strVal val="visible"/>
                                      </p:to>
                                    </p:set>
                                    <p:animEffect transition="in" filter="wipe(left)">
                                      <p:cBhvr>
                                        <p:cTn id="30" dur="500"/>
                                        <p:tgtEl>
                                          <p:spTgt spid="17411">
                                            <p:txEl>
                                              <p:pRg st="6" end="6"/>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7411">
                                            <p:txEl>
                                              <p:pRg st="7" end="7"/>
                                            </p:txEl>
                                          </p:spTgt>
                                        </p:tgtEl>
                                        <p:attrNameLst>
                                          <p:attrName>style.visibility</p:attrName>
                                        </p:attrNameLst>
                                      </p:cBhvr>
                                      <p:to>
                                        <p:strVal val="visible"/>
                                      </p:to>
                                    </p:set>
                                    <p:animEffect transition="in" filter="wipe(left)">
                                      <p:cBhvr>
                                        <p:cTn id="33" dur="500"/>
                                        <p:tgtEl>
                                          <p:spTgt spid="17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8704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87045" name="Rectangle 3"/>
          <p:cNvSpPr>
            <a:spLocks noGrp="1" noChangeArrowheads="1"/>
          </p:cNvSpPr>
          <p:nvPr>
            <p:ph type="body" idx="1"/>
          </p:nvPr>
        </p:nvSpPr>
        <p:spPr/>
        <p:txBody>
          <a:bodyPr/>
          <a:lstStyle/>
          <a:p>
            <a:pPr lvl="1" eaLnBrk="1" hangingPunct="1"/>
            <a:r>
              <a:rPr lang="zh-CN" altLang="en-US" b="1">
                <a:ea typeface="宋体" charset="-122"/>
              </a:rPr>
              <a:t>不符合交通管理实际</a:t>
            </a:r>
          </a:p>
        </p:txBody>
      </p:sp>
      <p:pic>
        <p:nvPicPr>
          <p:cNvPr id="87046" name="图片 27"/>
          <p:cNvPicPr>
            <a:picLocks noChangeAspect="1" noChangeArrowheads="1"/>
          </p:cNvPicPr>
          <p:nvPr/>
        </p:nvPicPr>
        <p:blipFill>
          <a:blip r:embed="rId2">
            <a:extLst>
              <a:ext uri="{28A0092B-C50C-407E-A947-70E740481C1C}">
                <a14:useLocalDpi xmlns:a14="http://schemas.microsoft.com/office/drawing/2010/main" val="0"/>
              </a:ext>
            </a:extLst>
          </a:blip>
          <a:srcRect r="6364" b="6361"/>
          <a:stretch>
            <a:fillRect/>
          </a:stretch>
        </p:blipFill>
        <p:spPr bwMode="auto">
          <a:xfrm>
            <a:off x="1676400" y="2286000"/>
            <a:ext cx="56388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88068" name="Rectangle 2"/>
          <p:cNvSpPr>
            <a:spLocks noGrp="1" noChangeArrowheads="1"/>
          </p:cNvSpPr>
          <p:nvPr>
            <p:ph type="title"/>
          </p:nvPr>
        </p:nvSpPr>
        <p:spPr/>
        <p:txBody>
          <a:bodyPr/>
          <a:lstStyle/>
          <a:p>
            <a:pPr eaLnBrk="1" hangingPunct="1"/>
            <a:r>
              <a:rPr lang="en-US" altLang="zh-CN" sz="2800">
                <a:ea typeface="宋体" charset="-122"/>
              </a:rPr>
              <a:t>2.2.2</a:t>
            </a:r>
            <a:r>
              <a:rPr lang="zh-CN" altLang="en-US" sz="2800">
                <a:ea typeface="宋体" charset="-122"/>
              </a:rPr>
              <a:t>道路交通标线</a:t>
            </a:r>
          </a:p>
        </p:txBody>
      </p:sp>
      <p:sp>
        <p:nvSpPr>
          <p:cNvPr id="88069" name="Rectangle 3"/>
          <p:cNvSpPr>
            <a:spLocks noGrp="1" noChangeArrowheads="1"/>
          </p:cNvSpPr>
          <p:nvPr>
            <p:ph type="body" idx="1"/>
          </p:nvPr>
        </p:nvSpPr>
        <p:spPr/>
        <p:txBody>
          <a:bodyPr/>
          <a:lstStyle/>
          <a:p>
            <a:pPr eaLnBrk="1" hangingPunct="1"/>
            <a:r>
              <a:rPr lang="zh-CN" altLang="en-US">
                <a:ea typeface="宋体" charset="-122"/>
              </a:rPr>
              <a:t>潮汐交通标线</a:t>
            </a:r>
          </a:p>
        </p:txBody>
      </p:sp>
      <p:pic>
        <p:nvPicPr>
          <p:cNvPr id="880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990600" y="1985963"/>
            <a:ext cx="3048000"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880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5181600" y="990600"/>
            <a:ext cx="3443288" cy="563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8909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89093"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8909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457200" y="1600200"/>
            <a:ext cx="44021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8909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4800600" y="1600200"/>
            <a:ext cx="4003675"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9011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0117"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901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505200" y="457200"/>
            <a:ext cx="2871788"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9114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1141"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911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2057400" y="304800"/>
            <a:ext cx="5284788" cy="608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9216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2165"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921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81000" y="304800"/>
            <a:ext cx="5372100" cy="420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921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4648200" y="2514600"/>
            <a:ext cx="419417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9318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318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100356" name="Picture 4"/>
          <p:cNvPicPr>
            <a:picLocks noChangeAspect="1" noChangeArrowheads="1"/>
          </p:cNvPicPr>
          <p:nvPr/>
        </p:nvPicPr>
        <p:blipFill>
          <a:blip r:embed="rId2"/>
          <a:srcRect/>
          <a:stretch>
            <a:fillRect/>
          </a:stretch>
        </p:blipFill>
        <p:spPr bwMode="invGray">
          <a:xfrm>
            <a:off x="1447800" y="914400"/>
            <a:ext cx="6705600" cy="5354638"/>
          </a:xfrm>
          <a:prstGeom prst="rect">
            <a:avLst/>
          </a:prstGeom>
          <a:noFill/>
          <a:ln w="19050" algn="ctr">
            <a:noFill/>
            <a:miter lim="800000"/>
            <a:headEnd/>
            <a:tailEnd/>
          </a:ln>
          <a:effectLst>
            <a:outerShdw dist="53882" dir="2700000" algn="ctr" rotWithShape="0">
              <a:schemeClr val="tx1">
                <a:alpha val="50000"/>
              </a:schemeClr>
            </a:outerShdw>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9421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4213"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942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2895600" y="1524000"/>
            <a:ext cx="4183063" cy="457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9523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5237"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952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990600" y="2057400"/>
            <a:ext cx="7391400"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9626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6261"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9626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981200" y="838200"/>
            <a:ext cx="54356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962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1828800" y="3505200"/>
            <a:ext cx="5881688"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8434"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18435" name="Rectangle 3"/>
          <p:cNvSpPr>
            <a:spLocks noGrp="1" noChangeArrowheads="1"/>
          </p:cNvSpPr>
          <p:nvPr>
            <p:ph type="body" idx="1"/>
          </p:nvPr>
        </p:nvSpPr>
        <p:spPr/>
        <p:txBody>
          <a:bodyPr/>
          <a:lstStyle/>
          <a:p>
            <a:pPr eaLnBrk="1" hangingPunct="1"/>
            <a:r>
              <a:rPr lang="zh-CN" altLang="en-US" dirty="0">
                <a:solidFill>
                  <a:srgbClr val="FF0000"/>
                </a:solidFill>
                <a:ea typeface="宋体" charset="-122"/>
              </a:rPr>
              <a:t>二、道路横断面适用条件</a:t>
            </a:r>
          </a:p>
          <a:p>
            <a:pPr lvl="1" eaLnBrk="1" hangingPunct="1"/>
            <a:r>
              <a:rPr lang="zh-CN" altLang="en-US" dirty="0">
                <a:solidFill>
                  <a:srgbClr val="FF0000"/>
                </a:solidFill>
                <a:ea typeface="宋体" charset="-122"/>
              </a:rPr>
              <a:t>单幅路</a:t>
            </a:r>
            <a:r>
              <a:rPr lang="zh-CN" altLang="en-US" dirty="0">
                <a:ea typeface="宋体" charset="-122"/>
              </a:rPr>
              <a:t>：适用于机动车交通量不大，非机动车较少的次干路、支路以及用地不足，拆迁困难的旧城区道路 。</a:t>
            </a:r>
          </a:p>
          <a:p>
            <a:pPr eaLnBrk="1" hangingPunct="1"/>
            <a:endParaRPr lang="en-US" altLang="zh-CN" dirty="0">
              <a:ea typeface="宋体" charset="-122"/>
            </a:endParaRPr>
          </a:p>
        </p:txBody>
      </p:sp>
      <p:pic>
        <p:nvPicPr>
          <p:cNvPr id="13318" name="Picture 4" descr="200712269019508"/>
          <p:cNvPicPr>
            <a:picLocks noChangeAspect="1" noChangeArrowheads="1"/>
          </p:cNvPicPr>
          <p:nvPr/>
        </p:nvPicPr>
        <p:blipFill>
          <a:blip r:embed="rId2">
            <a:extLst>
              <a:ext uri="{28A0092B-C50C-407E-A947-70E740481C1C}">
                <a14:useLocalDpi xmlns:a14="http://schemas.microsoft.com/office/drawing/2010/main" val="0"/>
              </a:ext>
            </a:extLst>
          </a:blip>
          <a:srcRect t="45552"/>
          <a:stretch>
            <a:fillRect/>
          </a:stretch>
        </p:blipFill>
        <p:spPr bwMode="auto">
          <a:xfrm>
            <a:off x="1219200" y="3429000"/>
            <a:ext cx="69342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2000"/>
                                        <p:tgtEl>
                                          <p:spTgt spid="18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5">
                                            <p:txEl>
                                              <p:pRg st="0" end="0"/>
                                            </p:txEl>
                                          </p:spTgt>
                                        </p:tgtEl>
                                        <p:attrNameLst>
                                          <p:attrName>style.visibility</p:attrName>
                                        </p:attrNameLst>
                                      </p:cBhvr>
                                      <p:to>
                                        <p:strVal val="visible"/>
                                      </p:to>
                                    </p:set>
                                    <p:animEffect transition="in" filter="wipe(left)">
                                      <p:cBhvr>
                                        <p:cTn id="12" dur="500"/>
                                        <p:tgtEl>
                                          <p:spTgt spid="1843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8435">
                                            <p:txEl>
                                              <p:pRg st="1" end="1"/>
                                            </p:txEl>
                                          </p:spTgt>
                                        </p:tgtEl>
                                        <p:attrNameLst>
                                          <p:attrName>style.visibility</p:attrName>
                                        </p:attrNameLst>
                                      </p:cBhvr>
                                      <p:to>
                                        <p:strVal val="visible"/>
                                      </p:to>
                                    </p:set>
                                    <p:animEffect transition="in" filter="wipe(left)">
                                      <p:cBhvr>
                                        <p:cTn id="15" dur="500"/>
                                        <p:tgtEl>
                                          <p:spTgt spid="184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5"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9728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7285" name="Rectangle 3"/>
          <p:cNvSpPr>
            <a:spLocks noGrp="1" noChangeArrowheads="1"/>
          </p:cNvSpPr>
          <p:nvPr>
            <p:ph type="body" idx="1"/>
          </p:nvPr>
        </p:nvSpPr>
        <p:spPr/>
        <p:txBody>
          <a:bodyPr/>
          <a:lstStyle/>
          <a:p>
            <a:pPr eaLnBrk="1" hangingPunct="1"/>
            <a:r>
              <a:rPr lang="zh-CN" altLang="en-US">
                <a:ea typeface="宋体" charset="-122"/>
              </a:rPr>
              <a:t>路面</a:t>
            </a:r>
            <a:r>
              <a:rPr lang="en-US" altLang="zh-CN">
                <a:ea typeface="宋体" charset="-122"/>
              </a:rPr>
              <a:t>(</a:t>
            </a:r>
            <a:r>
              <a:rPr lang="zh-CN" altLang="en-US">
                <a:ea typeface="宋体" charset="-122"/>
              </a:rPr>
              <a:t>车行道</a:t>
            </a:r>
            <a:r>
              <a:rPr lang="en-US" altLang="zh-CN">
                <a:ea typeface="宋体" charset="-122"/>
              </a:rPr>
              <a:t>) </a:t>
            </a:r>
            <a:r>
              <a:rPr lang="zh-CN" altLang="en-US">
                <a:ea typeface="宋体" charset="-122"/>
              </a:rPr>
              <a:t>宽度渐变段标线</a:t>
            </a:r>
          </a:p>
          <a:p>
            <a:pPr eaLnBrk="1" hangingPunct="1"/>
            <a:r>
              <a:rPr lang="zh-CN" altLang="en-US">
                <a:ea typeface="宋体" charset="-122"/>
              </a:rPr>
              <a:t>交叉口设计规程，最小长度</a:t>
            </a:r>
          </a:p>
          <a:p>
            <a:pPr lvl="1" eaLnBrk="1" hangingPunct="1"/>
            <a:r>
              <a:rPr lang="zh-CN" altLang="en-US">
                <a:ea typeface="宋体" charset="-122"/>
              </a:rPr>
              <a:t>支路</a:t>
            </a:r>
            <a:r>
              <a:rPr lang="en-US" altLang="zh-CN">
                <a:ea typeface="宋体" charset="-122"/>
              </a:rPr>
              <a:t>20m</a:t>
            </a:r>
          </a:p>
          <a:p>
            <a:pPr lvl="1" eaLnBrk="1" hangingPunct="1"/>
            <a:r>
              <a:rPr lang="zh-CN" altLang="en-US">
                <a:ea typeface="宋体" charset="-122"/>
              </a:rPr>
              <a:t>次干道</a:t>
            </a:r>
            <a:r>
              <a:rPr lang="en-US" altLang="zh-CN">
                <a:ea typeface="宋体" charset="-122"/>
              </a:rPr>
              <a:t>25m</a:t>
            </a:r>
          </a:p>
          <a:p>
            <a:pPr lvl="1" eaLnBrk="1" hangingPunct="1"/>
            <a:r>
              <a:rPr lang="zh-CN" altLang="en-US">
                <a:ea typeface="宋体" charset="-122"/>
              </a:rPr>
              <a:t>主干道</a:t>
            </a:r>
            <a:r>
              <a:rPr lang="en-US" altLang="zh-CN">
                <a:ea typeface="宋体" charset="-122"/>
              </a:rPr>
              <a:t>30-35m</a:t>
            </a:r>
          </a:p>
        </p:txBody>
      </p:sp>
      <p:pic>
        <p:nvPicPr>
          <p:cNvPr id="972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6021388" y="228600"/>
            <a:ext cx="3122612"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972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381000" y="4724400"/>
            <a:ext cx="74422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9830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830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983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752600" y="2057400"/>
            <a:ext cx="5818188" cy="250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9933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9333"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993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838200" y="609600"/>
            <a:ext cx="2284413"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99335" name="Picture 5"/>
          <p:cNvPicPr>
            <a:picLocks noChangeAspect="1" noChangeArrowheads="1"/>
          </p:cNvPicPr>
          <p:nvPr/>
        </p:nvPicPr>
        <p:blipFill>
          <a:blip r:embed="rId3">
            <a:extLst>
              <a:ext uri="{28A0092B-C50C-407E-A947-70E740481C1C}">
                <a14:useLocalDpi xmlns:a14="http://schemas.microsoft.com/office/drawing/2010/main" val="0"/>
              </a:ext>
            </a:extLst>
          </a:blip>
          <a:srcRect r="8188"/>
          <a:stretch>
            <a:fillRect/>
          </a:stretch>
        </p:blipFill>
        <p:spPr bwMode="invGray">
          <a:xfrm>
            <a:off x="2895600" y="3048000"/>
            <a:ext cx="5867400"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0035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00357" name="Rectangle 3"/>
          <p:cNvSpPr>
            <a:spLocks noGrp="1" noChangeArrowheads="1"/>
          </p:cNvSpPr>
          <p:nvPr>
            <p:ph type="body" idx="1"/>
          </p:nvPr>
        </p:nvSpPr>
        <p:spPr/>
        <p:txBody>
          <a:bodyPr/>
          <a:lstStyle/>
          <a:p>
            <a:pPr algn="just" eaLnBrk="1" hangingPunct="1"/>
            <a:r>
              <a:rPr lang="zh-CN" altLang="en-US">
                <a:ea typeface="宋体" charset="-122"/>
              </a:rPr>
              <a:t>交通标线设置易出现问题</a:t>
            </a:r>
          </a:p>
          <a:p>
            <a:pPr lvl="1" algn="just" eaLnBrk="1" hangingPunct="1"/>
            <a:r>
              <a:rPr lang="zh-CN" altLang="en-US" b="1">
                <a:ea typeface="宋体" charset="-122"/>
              </a:rPr>
              <a:t>大理石镶嵌标线</a:t>
            </a:r>
          </a:p>
          <a:p>
            <a:pPr eaLnBrk="1" hangingPunct="1"/>
            <a:endParaRPr lang="en-US" altLang="zh-CN">
              <a:ea typeface="宋体" charset="-122"/>
            </a:endParaRPr>
          </a:p>
        </p:txBody>
      </p:sp>
      <p:pic>
        <p:nvPicPr>
          <p:cNvPr id="1003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819400"/>
            <a:ext cx="502920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10138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01381" name="Rectangle 3"/>
          <p:cNvSpPr>
            <a:spLocks noGrp="1" noChangeArrowheads="1"/>
          </p:cNvSpPr>
          <p:nvPr>
            <p:ph type="body" idx="1"/>
          </p:nvPr>
        </p:nvSpPr>
        <p:spPr/>
        <p:txBody>
          <a:bodyPr/>
          <a:lstStyle/>
          <a:p>
            <a:pPr lvl="1" eaLnBrk="1" hangingPunct="1"/>
            <a:r>
              <a:rPr lang="en-US" altLang="zh-CN" b="1">
                <a:ea typeface="宋体" charset="-122"/>
              </a:rPr>
              <a:t> </a:t>
            </a:r>
            <a:r>
              <a:rPr lang="zh-CN" altLang="en-US" b="1">
                <a:ea typeface="宋体" charset="-122"/>
              </a:rPr>
              <a:t>路面标线与停车位施划未形成配合 </a:t>
            </a:r>
          </a:p>
        </p:txBody>
      </p:sp>
      <p:pic>
        <p:nvPicPr>
          <p:cNvPr id="101382"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895600"/>
            <a:ext cx="43434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3" name="Oval 5"/>
          <p:cNvSpPr>
            <a:spLocks noChangeArrowheads="1"/>
          </p:cNvSpPr>
          <p:nvPr/>
        </p:nvSpPr>
        <p:spPr bwMode="auto">
          <a:xfrm>
            <a:off x="3733800" y="4724400"/>
            <a:ext cx="873125" cy="6381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10240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02405" name="Rectangle 3"/>
          <p:cNvSpPr>
            <a:spLocks noGrp="1" noChangeArrowheads="1"/>
          </p:cNvSpPr>
          <p:nvPr>
            <p:ph type="body" idx="1"/>
          </p:nvPr>
        </p:nvSpPr>
        <p:spPr/>
        <p:txBody>
          <a:bodyPr/>
          <a:lstStyle/>
          <a:p>
            <a:pPr lvl="1" eaLnBrk="1" hangingPunct="1"/>
            <a:r>
              <a:rPr lang="zh-CN" altLang="en-US" b="1">
                <a:ea typeface="宋体" charset="-122"/>
              </a:rPr>
              <a:t>交叉口标线不连续 </a:t>
            </a:r>
          </a:p>
        </p:txBody>
      </p:sp>
      <p:pic>
        <p:nvPicPr>
          <p:cNvPr id="102406" name="图片 10"/>
          <p:cNvPicPr>
            <a:picLocks noChangeAspect="1" noChangeArrowheads="1"/>
          </p:cNvPicPr>
          <p:nvPr/>
        </p:nvPicPr>
        <p:blipFill>
          <a:blip r:embed="rId2">
            <a:extLst>
              <a:ext uri="{28A0092B-C50C-407E-A947-70E740481C1C}">
                <a14:useLocalDpi xmlns:a14="http://schemas.microsoft.com/office/drawing/2010/main" val="0"/>
              </a:ext>
            </a:extLst>
          </a:blip>
          <a:srcRect t="18503" r="17314"/>
          <a:stretch>
            <a:fillRect/>
          </a:stretch>
        </p:blipFill>
        <p:spPr bwMode="auto">
          <a:xfrm>
            <a:off x="2133600" y="2133600"/>
            <a:ext cx="5181600"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Oval 5"/>
          <p:cNvSpPr>
            <a:spLocks noChangeArrowheads="1"/>
          </p:cNvSpPr>
          <p:nvPr/>
        </p:nvSpPr>
        <p:spPr bwMode="invGray">
          <a:xfrm>
            <a:off x="2362200" y="3581400"/>
            <a:ext cx="4419600" cy="1524000"/>
          </a:xfrm>
          <a:prstGeom prst="ellipse">
            <a:avLst/>
          </a:prstGeom>
          <a:noFill/>
          <a:ln w="38100" algn="ctr">
            <a:solidFill>
              <a:srgbClr val="FF0000"/>
            </a:solidFill>
            <a:round/>
            <a:headEnd/>
            <a:tailEnd/>
          </a:ln>
          <a:effectLst>
            <a:outerShdw dist="53882" dir="2700000" algn="ctr" rotWithShape="0">
              <a:schemeClr val="tx1">
                <a:alpha val="50000"/>
              </a:schemeClr>
            </a:outerShdw>
          </a:effectLst>
        </p:spPr>
        <p:txBody>
          <a:bodyPr wrap="none" anchor="ctr"/>
          <a:lstStyle/>
          <a:p>
            <a:pPr>
              <a:defRPr/>
            </a:pP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0342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0342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1034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600200" y="1447800"/>
            <a:ext cx="63150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0445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04453"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1044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81000" y="1676400"/>
            <a:ext cx="8562975"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05476" name="Rectangle 2"/>
          <p:cNvSpPr>
            <a:spLocks noGrp="1" noChangeArrowheads="1"/>
          </p:cNvSpPr>
          <p:nvPr>
            <p:ph type="title"/>
          </p:nvPr>
        </p:nvSpPr>
        <p:spPr/>
        <p:txBody>
          <a:bodyPr/>
          <a:lstStyle/>
          <a:p>
            <a:pPr eaLnBrk="1" hangingPunct="1"/>
            <a:r>
              <a:rPr lang="en-US" altLang="zh-CN" sz="2800">
                <a:ea typeface="宋体" charset="-122"/>
              </a:rPr>
              <a:t>2.3</a:t>
            </a:r>
            <a:r>
              <a:rPr lang="zh-CN" altLang="en-US" sz="2800">
                <a:ea typeface="宋体" charset="-122"/>
              </a:rPr>
              <a:t>施工区交通安全管理设施</a:t>
            </a:r>
          </a:p>
        </p:txBody>
      </p:sp>
      <p:sp>
        <p:nvSpPr>
          <p:cNvPr id="105477" name="Rectangle 3"/>
          <p:cNvSpPr>
            <a:spLocks noGrp="1" noChangeArrowheads="1"/>
          </p:cNvSpPr>
          <p:nvPr>
            <p:ph type="body" idx="1"/>
          </p:nvPr>
        </p:nvSpPr>
        <p:spPr/>
        <p:txBody>
          <a:bodyPr/>
          <a:lstStyle/>
          <a:p>
            <a:pPr eaLnBrk="1" hangingPunct="1"/>
            <a:r>
              <a:rPr lang="en-US" altLang="zh-CN">
                <a:ea typeface="宋体" charset="-122"/>
              </a:rPr>
              <a:t>2.3.1</a:t>
            </a:r>
            <a:r>
              <a:rPr lang="zh-CN" altLang="en-US">
                <a:ea typeface="宋体" charset="-122"/>
              </a:rPr>
              <a:t>施工区交通安全管理问题</a:t>
            </a:r>
          </a:p>
          <a:p>
            <a:pPr lvl="1" eaLnBrk="1" hangingPunct="1"/>
            <a:r>
              <a:rPr lang="zh-CN" altLang="en-US">
                <a:ea typeface="宋体" charset="-122"/>
              </a:rPr>
              <a:t>施工区标志不规范，标志牌无反光膜 </a:t>
            </a:r>
          </a:p>
        </p:txBody>
      </p:sp>
      <p:pic>
        <p:nvPicPr>
          <p:cNvPr id="105478" name="图片 1"/>
          <p:cNvPicPr>
            <a:picLocks noChangeAspect="1" noChangeArrowheads="1"/>
          </p:cNvPicPr>
          <p:nvPr/>
        </p:nvPicPr>
        <p:blipFill>
          <a:blip r:embed="rId2">
            <a:extLst>
              <a:ext uri="{28A0092B-C50C-407E-A947-70E740481C1C}">
                <a14:useLocalDpi xmlns:a14="http://schemas.microsoft.com/office/drawing/2010/main" val="0"/>
              </a:ext>
            </a:extLst>
          </a:blip>
          <a:srcRect t="28279" b="22354"/>
          <a:stretch>
            <a:fillRect/>
          </a:stretch>
        </p:blipFill>
        <p:spPr bwMode="auto">
          <a:xfrm>
            <a:off x="762000" y="2667000"/>
            <a:ext cx="7848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10650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06501" name="Rectangle 3"/>
          <p:cNvSpPr>
            <a:spLocks noGrp="1" noChangeArrowheads="1"/>
          </p:cNvSpPr>
          <p:nvPr>
            <p:ph type="body" idx="1"/>
          </p:nvPr>
        </p:nvSpPr>
        <p:spPr/>
        <p:txBody>
          <a:bodyPr/>
          <a:lstStyle/>
          <a:p>
            <a:pPr lvl="1" eaLnBrk="1" hangingPunct="1"/>
            <a:r>
              <a:rPr lang="zh-CN" altLang="en-US">
                <a:ea typeface="宋体" charset="-122"/>
              </a:rPr>
              <a:t>施工打围影响视距 </a:t>
            </a:r>
          </a:p>
          <a:p>
            <a:pPr lvl="2" eaLnBrk="1" hangingPunct="1"/>
            <a:r>
              <a:rPr lang="zh-CN" altLang="en-US">
                <a:ea typeface="宋体" charset="-122"/>
              </a:rPr>
              <a:t>施工作业控制区围板高度不应低于</a:t>
            </a:r>
            <a:r>
              <a:rPr lang="en-US" altLang="zh-CN">
                <a:ea typeface="宋体" charset="-122"/>
              </a:rPr>
              <a:t>1.8m</a:t>
            </a:r>
            <a:r>
              <a:rPr lang="zh-CN" altLang="en-US">
                <a:ea typeface="宋体" charset="-122"/>
              </a:rPr>
              <a:t>，距离交叉路口</a:t>
            </a:r>
            <a:r>
              <a:rPr lang="en-US" altLang="zh-CN">
                <a:ea typeface="宋体" charset="-122"/>
              </a:rPr>
              <a:t>30m</a:t>
            </a:r>
            <a:r>
              <a:rPr lang="zh-CN" altLang="en-US">
                <a:ea typeface="宋体" charset="-122"/>
              </a:rPr>
              <a:t>范围内，工作区围板</a:t>
            </a:r>
            <a:r>
              <a:rPr lang="en-US" altLang="zh-CN">
                <a:ea typeface="宋体" charset="-122"/>
              </a:rPr>
              <a:t>0.8 m</a:t>
            </a:r>
            <a:r>
              <a:rPr lang="zh-CN" altLang="en-US">
                <a:ea typeface="宋体" charset="-122"/>
              </a:rPr>
              <a:t>以上的部分应采用通透式围挡。</a:t>
            </a:r>
          </a:p>
        </p:txBody>
      </p:sp>
      <p:pic>
        <p:nvPicPr>
          <p:cNvPr id="106502" name="图片 36"/>
          <p:cNvPicPr>
            <a:picLocks noChangeAspect="1" noChangeArrowheads="1"/>
          </p:cNvPicPr>
          <p:nvPr/>
        </p:nvPicPr>
        <p:blipFill>
          <a:blip r:embed="rId2">
            <a:extLst>
              <a:ext uri="{28A0092B-C50C-407E-A947-70E740481C1C}">
                <a14:useLocalDpi xmlns:a14="http://schemas.microsoft.com/office/drawing/2010/main" val="0"/>
              </a:ext>
            </a:extLst>
          </a:blip>
          <a:srcRect b="40128"/>
          <a:stretch>
            <a:fillRect/>
          </a:stretch>
        </p:blipFill>
        <p:spPr bwMode="auto">
          <a:xfrm>
            <a:off x="1371600" y="3352800"/>
            <a:ext cx="678180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Oval 5"/>
          <p:cNvSpPr>
            <a:spLocks noChangeArrowheads="1"/>
          </p:cNvSpPr>
          <p:nvPr/>
        </p:nvSpPr>
        <p:spPr bwMode="invGray">
          <a:xfrm>
            <a:off x="2209800" y="4648200"/>
            <a:ext cx="3276600" cy="914400"/>
          </a:xfrm>
          <a:prstGeom prst="ellipse">
            <a:avLst/>
          </a:prstGeom>
          <a:noFill/>
          <a:ln w="38100" algn="ctr">
            <a:solidFill>
              <a:srgbClr val="FF0000"/>
            </a:solidFill>
            <a:round/>
            <a:headEnd/>
            <a:tailEnd/>
          </a:ln>
          <a:effectLst>
            <a:outerShdw dist="53882" dir="2700000" algn="ctr" rotWithShape="0">
              <a:schemeClr val="tx1">
                <a:alpha val="50000"/>
              </a:schemeClr>
            </a:outerShdw>
          </a:effectLst>
        </p:spPr>
        <p:txBody>
          <a:bodyPr wrap="none" anchor="ctr"/>
          <a:lstStyle/>
          <a:p>
            <a:pPr>
              <a:defRPr/>
            </a:pP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636D5-C35B-4795-9835-8198CB0C554C}"/>
              </a:ext>
            </a:extLst>
          </p:cNvPr>
          <p:cNvSpPr>
            <a:spLocks noGrp="1"/>
          </p:cNvSpPr>
          <p:nvPr>
            <p:ph type="title"/>
          </p:nvPr>
        </p:nvSpPr>
        <p:spPr>
          <a:xfrm>
            <a:off x="381000" y="533400"/>
            <a:ext cx="7010400" cy="563563"/>
          </a:xfrm>
        </p:spPr>
        <p:txBody>
          <a:bodyPr/>
          <a:lstStyle/>
          <a:p>
            <a:r>
              <a:rPr lang="en-US" altLang="zh-CN" sz="2800" dirty="0"/>
              <a:t>CJJ 193-2012 </a:t>
            </a:r>
            <a:r>
              <a:rPr lang="zh-CN" altLang="en-US" sz="2800" dirty="0"/>
              <a:t>城市道路路线设计规范</a:t>
            </a:r>
          </a:p>
        </p:txBody>
      </p:sp>
      <p:sp>
        <p:nvSpPr>
          <p:cNvPr id="3" name="内容占位符 2">
            <a:extLst>
              <a:ext uri="{FF2B5EF4-FFF2-40B4-BE49-F238E27FC236}">
                <a16:creationId xmlns:a16="http://schemas.microsoft.com/office/drawing/2014/main" id="{38B410B6-62A8-4867-9895-9CBFBEA19FB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ABAB0AE7-6999-48B6-AA67-58B3D1E95061}"/>
              </a:ext>
            </a:extLst>
          </p:cNvPr>
          <p:cNvSpPr>
            <a:spLocks noGrp="1"/>
          </p:cNvSpPr>
          <p:nvPr>
            <p:ph type="dt" sz="half" idx="10"/>
          </p:nvPr>
        </p:nvSpPr>
        <p:spPr/>
        <p:txBody>
          <a:bodyPr/>
          <a:lstStyle/>
          <a:p>
            <a:pPr>
              <a:defRPr/>
            </a:pPr>
            <a:r>
              <a:rPr lang="en-US" altLang="zh-CN"/>
              <a:t>www.themegallery.com</a:t>
            </a:r>
          </a:p>
        </p:txBody>
      </p:sp>
      <p:sp>
        <p:nvSpPr>
          <p:cNvPr id="5" name="页脚占位符 4">
            <a:extLst>
              <a:ext uri="{FF2B5EF4-FFF2-40B4-BE49-F238E27FC236}">
                <a16:creationId xmlns:a16="http://schemas.microsoft.com/office/drawing/2014/main" id="{D34B1529-FFEC-48F2-8296-79EF888CA965}"/>
              </a:ext>
            </a:extLst>
          </p:cNvPr>
          <p:cNvSpPr>
            <a:spLocks noGrp="1"/>
          </p:cNvSpPr>
          <p:nvPr>
            <p:ph type="ftr" sz="quarter" idx="11"/>
          </p:nvPr>
        </p:nvSpPr>
        <p:spPr/>
        <p:txBody>
          <a:bodyPr/>
          <a:lstStyle/>
          <a:p>
            <a:pPr>
              <a:defRPr/>
            </a:pPr>
            <a:r>
              <a:rPr lang="en-US" altLang="zh-CN"/>
              <a:t>LOGO</a:t>
            </a:r>
          </a:p>
        </p:txBody>
      </p:sp>
      <p:pic>
        <p:nvPicPr>
          <p:cNvPr id="7" name="图片 6">
            <a:extLst>
              <a:ext uri="{FF2B5EF4-FFF2-40B4-BE49-F238E27FC236}">
                <a16:creationId xmlns:a16="http://schemas.microsoft.com/office/drawing/2014/main" id="{50958746-817D-443D-9F6F-058CE84A4F80}"/>
              </a:ext>
            </a:extLst>
          </p:cNvPr>
          <p:cNvPicPr>
            <a:picLocks noChangeAspect="1"/>
          </p:cNvPicPr>
          <p:nvPr/>
        </p:nvPicPr>
        <p:blipFill>
          <a:blip r:embed="rId2"/>
          <a:stretch>
            <a:fillRect/>
          </a:stretch>
        </p:blipFill>
        <p:spPr>
          <a:xfrm>
            <a:off x="152400" y="1524000"/>
            <a:ext cx="8957353" cy="4267200"/>
          </a:xfrm>
          <a:prstGeom prst="rect">
            <a:avLst/>
          </a:prstGeom>
        </p:spPr>
      </p:pic>
    </p:spTree>
    <p:extLst>
      <p:ext uri="{BB962C8B-B14F-4D97-AF65-F5344CB8AC3E}">
        <p14:creationId xmlns:p14="http://schemas.microsoft.com/office/powerpoint/2010/main" val="8290242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0752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07525" name="Rectangle 3"/>
          <p:cNvSpPr>
            <a:spLocks noGrp="1" noChangeArrowheads="1"/>
          </p:cNvSpPr>
          <p:nvPr>
            <p:ph type="body" idx="1"/>
          </p:nvPr>
        </p:nvSpPr>
        <p:spPr/>
        <p:txBody>
          <a:bodyPr/>
          <a:lstStyle/>
          <a:p>
            <a:pPr lvl="1" eaLnBrk="1" hangingPunct="1"/>
            <a:r>
              <a:rPr lang="zh-CN" altLang="en-US" b="1">
                <a:ea typeface="宋体" charset="-122"/>
              </a:rPr>
              <a:t>施工打围占据人行道 </a:t>
            </a:r>
          </a:p>
        </p:txBody>
      </p:sp>
      <p:pic>
        <p:nvPicPr>
          <p:cNvPr id="107526" name="图片 10"/>
          <p:cNvPicPr>
            <a:picLocks noChangeAspect="1" noChangeArrowheads="1"/>
          </p:cNvPicPr>
          <p:nvPr/>
        </p:nvPicPr>
        <p:blipFill>
          <a:blip r:embed="rId2">
            <a:extLst>
              <a:ext uri="{28A0092B-C50C-407E-A947-70E740481C1C}">
                <a14:useLocalDpi xmlns:a14="http://schemas.microsoft.com/office/drawing/2010/main" val="0"/>
              </a:ext>
            </a:extLst>
          </a:blip>
          <a:srcRect t="33427"/>
          <a:stretch>
            <a:fillRect/>
          </a:stretch>
        </p:blipFill>
        <p:spPr bwMode="auto">
          <a:xfrm>
            <a:off x="1295400" y="2362200"/>
            <a:ext cx="7086600"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0854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0854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108550" name="图片 11"/>
          <p:cNvPicPr>
            <a:picLocks noChangeAspect="1" noChangeArrowheads="1"/>
          </p:cNvPicPr>
          <p:nvPr/>
        </p:nvPicPr>
        <p:blipFill>
          <a:blip r:embed="rId2">
            <a:extLst>
              <a:ext uri="{28A0092B-C50C-407E-A947-70E740481C1C}">
                <a14:useLocalDpi xmlns:a14="http://schemas.microsoft.com/office/drawing/2010/main" val="0"/>
              </a:ext>
            </a:extLst>
          </a:blip>
          <a:srcRect t="21121" b="749"/>
          <a:stretch>
            <a:fillRect/>
          </a:stretch>
        </p:blipFill>
        <p:spPr bwMode="auto">
          <a:xfrm>
            <a:off x="533400" y="1676400"/>
            <a:ext cx="80772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4"/>
          <p:cNvSpPr>
            <a:spLocks noGrp="1"/>
          </p:cNvSpPr>
          <p:nvPr>
            <p:ph type="dt" sz="quarter" idx="10"/>
          </p:nvPr>
        </p:nvSpPr>
        <p:spPr/>
        <p:txBody>
          <a:bodyPr/>
          <a:lstStyle/>
          <a:p>
            <a:pPr>
              <a:defRPr/>
            </a:pPr>
            <a:r>
              <a:rPr lang="en-US" altLang="zh-CN"/>
              <a:t>www.themegallery.com</a:t>
            </a:r>
          </a:p>
        </p:txBody>
      </p:sp>
      <p:sp>
        <p:nvSpPr>
          <p:cNvPr id="23" name="页脚占位符 5"/>
          <p:cNvSpPr>
            <a:spLocks noGrp="1"/>
          </p:cNvSpPr>
          <p:nvPr>
            <p:ph type="ftr" sz="quarter" idx="11"/>
          </p:nvPr>
        </p:nvSpPr>
        <p:spPr/>
        <p:txBody>
          <a:bodyPr/>
          <a:lstStyle/>
          <a:p>
            <a:pPr>
              <a:defRPr/>
            </a:pPr>
            <a:r>
              <a:rPr lang="en-US" altLang="zh-CN"/>
              <a:t>LOGO</a:t>
            </a:r>
          </a:p>
        </p:txBody>
      </p:sp>
      <p:sp>
        <p:nvSpPr>
          <p:cNvPr id="109572" name="Rectangle 55"/>
          <p:cNvSpPr>
            <a:spLocks noGrp="1" noChangeArrowheads="1"/>
          </p:cNvSpPr>
          <p:nvPr>
            <p:ph type="title"/>
          </p:nvPr>
        </p:nvSpPr>
        <p:spPr/>
        <p:txBody>
          <a:bodyPr/>
          <a:lstStyle/>
          <a:p>
            <a:pPr eaLnBrk="1" hangingPunct="1"/>
            <a:endParaRPr lang="zh-CN" altLang="zh-CN">
              <a:ea typeface="宋体" charset="-122"/>
            </a:endParaRPr>
          </a:p>
        </p:txBody>
      </p:sp>
      <p:sp>
        <p:nvSpPr>
          <p:cNvPr id="109573" name="Rectangle 3"/>
          <p:cNvSpPr>
            <a:spLocks noGrp="1" noChangeArrowheads="1"/>
          </p:cNvSpPr>
          <p:nvPr>
            <p:ph type="body" sz="half" idx="1"/>
          </p:nvPr>
        </p:nvSpPr>
        <p:spPr/>
        <p:txBody>
          <a:bodyPr/>
          <a:lstStyle/>
          <a:p>
            <a:pPr algn="just" eaLnBrk="1" hangingPunct="1"/>
            <a:r>
              <a:rPr lang="en-US" altLang="zh-CN" sz="2400">
                <a:ea typeface="宋体" charset="-122"/>
              </a:rPr>
              <a:t>2.3.2</a:t>
            </a:r>
            <a:r>
              <a:rPr lang="zh-CN" altLang="en-US" sz="2400">
                <a:ea typeface="宋体" charset="-122"/>
              </a:rPr>
              <a:t>施工区设施措施与建议</a:t>
            </a:r>
          </a:p>
          <a:p>
            <a:pPr algn="just" eaLnBrk="1" hangingPunct="1"/>
            <a:r>
              <a:rPr lang="zh-CN" altLang="en-US" sz="2400">
                <a:ea typeface="宋体" charset="-122"/>
              </a:rPr>
              <a:t>一、</a:t>
            </a:r>
            <a:r>
              <a:rPr lang="zh-CN" altLang="en-US" sz="2400">
                <a:solidFill>
                  <a:srgbClr val="FF0000"/>
                </a:solidFill>
                <a:ea typeface="宋体" charset="-122"/>
              </a:rPr>
              <a:t>施工作业控制区分类</a:t>
            </a:r>
          </a:p>
          <a:p>
            <a:pPr lvl="1" eaLnBrk="1" hangingPunct="1"/>
            <a:r>
              <a:rPr lang="zh-CN" altLang="en-US" sz="2400">
                <a:ea typeface="宋体" charset="-122"/>
              </a:rPr>
              <a:t>警示区、上游过渡区、缓冲区、工作区、下游过渡区、终止区。</a:t>
            </a:r>
          </a:p>
          <a:p>
            <a:pPr lvl="1" eaLnBrk="1" hangingPunct="1"/>
            <a:endParaRPr lang="en-US" altLang="zh-CN" sz="2400">
              <a:ea typeface="宋体" charset="-122"/>
            </a:endParaRPr>
          </a:p>
          <a:p>
            <a:pPr lvl="1" eaLnBrk="1" hangingPunct="1">
              <a:buFont typeface="Wingdings" pitchFamily="2" charset="2"/>
              <a:buNone/>
            </a:pPr>
            <a:r>
              <a:rPr lang="zh-CN" altLang="en-US" sz="2400">
                <a:ea typeface="宋体" charset="-122"/>
              </a:rPr>
              <a:t>警示区长度见表</a:t>
            </a:r>
          </a:p>
        </p:txBody>
      </p:sp>
      <p:pic>
        <p:nvPicPr>
          <p:cNvPr id="109574" name="Picture 4" descr="未命名"/>
          <p:cNvPicPr>
            <a:picLocks noChangeAspect="1" noChangeArrowheads="1"/>
          </p:cNvPicPr>
          <p:nvPr/>
        </p:nvPicPr>
        <p:blipFill>
          <a:blip r:embed="rId2">
            <a:extLst>
              <a:ext uri="{28A0092B-C50C-407E-A947-70E740481C1C}">
                <a14:useLocalDpi xmlns:a14="http://schemas.microsoft.com/office/drawing/2010/main" val="0"/>
              </a:ext>
            </a:extLst>
          </a:blip>
          <a:srcRect t="616" r="43030" b="185"/>
          <a:stretch>
            <a:fillRect/>
          </a:stretch>
        </p:blipFill>
        <p:spPr bwMode="auto">
          <a:xfrm>
            <a:off x="5943600" y="0"/>
            <a:ext cx="2987675" cy="67056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26011" name="Group 59"/>
          <p:cNvGraphicFramePr>
            <a:graphicFrameLocks noGrp="1"/>
          </p:cNvGraphicFramePr>
          <p:nvPr>
            <p:ph sz="half" idx="2"/>
          </p:nvPr>
        </p:nvGraphicFramePr>
        <p:xfrm>
          <a:off x="381000" y="4876800"/>
          <a:ext cx="5867400" cy="1724025"/>
        </p:xfrm>
        <a:graphic>
          <a:graphicData uri="http://schemas.openxmlformats.org/drawingml/2006/table">
            <a:tbl>
              <a:tblPr/>
              <a:tblGrid>
                <a:gridCol w="3173413">
                  <a:extLst>
                    <a:ext uri="{9D8B030D-6E8A-4147-A177-3AD203B41FA5}">
                      <a16:colId xmlns:a16="http://schemas.microsoft.com/office/drawing/2014/main" val="20000"/>
                    </a:ext>
                  </a:extLst>
                </a:gridCol>
                <a:gridCol w="2693987">
                  <a:extLst>
                    <a:ext uri="{9D8B030D-6E8A-4147-A177-3AD203B41FA5}">
                      <a16:colId xmlns:a16="http://schemas.microsoft.com/office/drawing/2014/main" val="20001"/>
                    </a:ext>
                  </a:extLst>
                </a:gridCol>
              </a:tblGrid>
              <a:tr h="53508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l"/>
                          <a:tab pos="533400" algn="l"/>
                        </a:tabLst>
                      </a:pPr>
                      <a:r>
                        <a:rPr kumimoji="0" lang="zh-CN" altLang="en-US" sz="2000" b="0" i="0" u="none" strike="noStrike" cap="none" normalizeH="0" baseline="0">
                          <a:ln>
                            <a:noFill/>
                          </a:ln>
                          <a:solidFill>
                            <a:schemeClr val="tx1"/>
                          </a:solidFill>
                          <a:effectLst/>
                          <a:latin typeface="Times New Roman" pitchFamily="18" charset="0"/>
                          <a:ea typeface="宋体" charset="-122"/>
                          <a:cs typeface="Times New Roman" pitchFamily="18" charset="0"/>
                        </a:rPr>
                        <a:t>设计车速（</a:t>
                      </a: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v</a:t>
                      </a:r>
                      <a:r>
                        <a:rPr kumimoji="0" lang="zh-CN" altLang="en-US" sz="2000" b="0"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km/h</a:t>
                      </a:r>
                      <a:endParaRPr kumimoji="0" lang="en-US" altLang="zh-CN" sz="2000" b="0" i="0" u="none" strike="noStrike" cap="none" normalizeH="0" baseline="0">
                        <a:ln>
                          <a:noFill/>
                        </a:ln>
                        <a:solidFill>
                          <a:schemeClr val="tx1"/>
                        </a:solidFill>
                        <a:effectLst/>
                        <a:latin typeface="Arial" charset="0"/>
                        <a:ea typeface="宋体" charset="-122"/>
                        <a:cs typeface="Times New Roman" pitchFamily="18" charset="0"/>
                      </a:endParaRPr>
                    </a:p>
                  </a:txBody>
                  <a:tcPr marT="45728" marB="457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l"/>
                          <a:tab pos="533400" algn="l"/>
                        </a:tabLst>
                      </a:pPr>
                      <a:r>
                        <a:rPr kumimoji="0" lang="zh-CN" altLang="en-US" sz="2000" b="0" i="0" u="none" strike="noStrike" cap="none" normalizeH="0" baseline="0">
                          <a:ln>
                            <a:noFill/>
                          </a:ln>
                          <a:solidFill>
                            <a:schemeClr val="tx1"/>
                          </a:solidFill>
                          <a:effectLst/>
                          <a:latin typeface="Times New Roman" pitchFamily="18" charset="0"/>
                          <a:ea typeface="宋体" charset="-122"/>
                          <a:cs typeface="Times New Roman" pitchFamily="18" charset="0"/>
                        </a:rPr>
                        <a:t>警示区长度（</a:t>
                      </a: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l</a:t>
                      </a:r>
                      <a:r>
                        <a:rPr kumimoji="0" lang="zh-CN" altLang="en-US" sz="2000" b="0"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m</a:t>
                      </a:r>
                      <a:endParaRPr kumimoji="0" lang="en-US" altLang="zh-CN" sz="2000" b="0" i="0" u="none" strike="noStrike" cap="none" normalizeH="0" baseline="0">
                        <a:ln>
                          <a:noFill/>
                        </a:ln>
                        <a:solidFill>
                          <a:schemeClr val="tx1"/>
                        </a:solidFill>
                        <a:effectLst/>
                        <a:latin typeface="Arial" charset="0"/>
                        <a:ea typeface="宋体" charset="-122"/>
                        <a:cs typeface="Times New Roman" pitchFamily="18" charset="0"/>
                      </a:endParaRPr>
                    </a:p>
                  </a:txBody>
                  <a:tcPr marT="45728" marB="4572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l"/>
                          <a:tab pos="533400" algn="l"/>
                        </a:tabLst>
                      </a:pP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v≤50</a:t>
                      </a:r>
                      <a:endParaRPr kumimoji="0" lang="en-US" altLang="zh-CN" sz="2000" b="0" i="0" u="none" strike="noStrike" cap="none" normalizeH="0" baseline="0">
                        <a:ln>
                          <a:noFill/>
                        </a:ln>
                        <a:solidFill>
                          <a:schemeClr val="tx1"/>
                        </a:solidFill>
                        <a:effectLst/>
                        <a:latin typeface="Arial" charset="0"/>
                        <a:ea typeface="宋体" charset="-122"/>
                        <a:cs typeface="Times New Roman" pitchFamily="18" charset="0"/>
                      </a:endParaRPr>
                    </a:p>
                  </a:txBody>
                  <a:tcPr marT="45728" marB="457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l"/>
                          <a:tab pos="533400" algn="l"/>
                        </a:tabLst>
                      </a:pP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l≥40</a:t>
                      </a:r>
                      <a:endParaRPr kumimoji="0" lang="en-US" altLang="zh-CN" sz="2000" b="0" i="0" u="none" strike="noStrike" cap="none" normalizeH="0" baseline="0">
                        <a:ln>
                          <a:noFill/>
                        </a:ln>
                        <a:solidFill>
                          <a:schemeClr val="tx1"/>
                        </a:solidFill>
                        <a:effectLst/>
                        <a:latin typeface="Arial" charset="0"/>
                        <a:ea typeface="宋体" charset="-122"/>
                        <a:cs typeface="Times New Roman" pitchFamily="18" charset="0"/>
                      </a:endParaRPr>
                    </a:p>
                  </a:txBody>
                  <a:tcPr marT="45728" marB="4572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l"/>
                          <a:tab pos="533400" algn="l"/>
                        </a:tabLst>
                      </a:pP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50</a:t>
                      </a:r>
                      <a:r>
                        <a:rPr kumimoji="0" lang="zh-CN" altLang="en-US" sz="2000" b="0"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v≤70</a:t>
                      </a:r>
                      <a:endParaRPr kumimoji="0" lang="en-US" altLang="zh-CN" sz="2000" b="0" i="0" u="none" strike="noStrike" cap="none" normalizeH="0" baseline="0">
                        <a:ln>
                          <a:noFill/>
                        </a:ln>
                        <a:solidFill>
                          <a:schemeClr val="tx1"/>
                        </a:solidFill>
                        <a:effectLst/>
                        <a:latin typeface="Arial" charset="0"/>
                        <a:ea typeface="宋体" charset="-122"/>
                        <a:cs typeface="Times New Roman" pitchFamily="18" charset="0"/>
                      </a:endParaRPr>
                    </a:p>
                  </a:txBody>
                  <a:tcPr marT="45728" marB="457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l"/>
                          <a:tab pos="533400" algn="l"/>
                        </a:tabLst>
                      </a:pP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40</a:t>
                      </a:r>
                      <a:r>
                        <a:rPr kumimoji="0" lang="zh-CN" altLang="en-US" sz="2000" b="0"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l≤100</a:t>
                      </a:r>
                      <a:endParaRPr kumimoji="0" lang="en-US" altLang="zh-CN" sz="2000" b="0" i="0" u="none" strike="noStrike" cap="none" normalizeH="0" baseline="0">
                        <a:ln>
                          <a:noFill/>
                        </a:ln>
                        <a:solidFill>
                          <a:schemeClr val="tx1"/>
                        </a:solidFill>
                        <a:effectLst/>
                        <a:latin typeface="Arial" charset="0"/>
                        <a:ea typeface="宋体" charset="-122"/>
                        <a:cs typeface="Times New Roman" pitchFamily="18" charset="0"/>
                      </a:endParaRPr>
                    </a:p>
                  </a:txBody>
                  <a:tcPr marT="45728" marB="4572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l"/>
                          <a:tab pos="533400" algn="l"/>
                        </a:tabLst>
                      </a:pP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70</a:t>
                      </a:r>
                      <a:r>
                        <a:rPr kumimoji="0" lang="zh-CN" altLang="en-US" sz="2000" b="0"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v≤80</a:t>
                      </a:r>
                      <a:endParaRPr kumimoji="0" lang="en-US" altLang="zh-CN" sz="2000" b="0" i="0" u="none" strike="noStrike" cap="none" normalizeH="0" baseline="0">
                        <a:ln>
                          <a:noFill/>
                        </a:ln>
                        <a:solidFill>
                          <a:schemeClr val="tx1"/>
                        </a:solidFill>
                        <a:effectLst/>
                        <a:latin typeface="Arial" charset="0"/>
                        <a:ea typeface="宋体" charset="-122"/>
                        <a:cs typeface="Times New Roman" pitchFamily="18" charset="0"/>
                      </a:endParaRPr>
                    </a:p>
                  </a:txBody>
                  <a:tcPr marT="45728" marB="457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l"/>
                          <a:tab pos="533400" algn="l"/>
                        </a:tabLst>
                      </a:pP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100</a:t>
                      </a:r>
                      <a:r>
                        <a:rPr kumimoji="0" lang="zh-CN" altLang="en-US" sz="2000" b="0"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l≤300</a:t>
                      </a:r>
                      <a:endParaRPr kumimoji="0" lang="en-US" altLang="zh-CN" sz="2000" b="0" i="0" u="none" strike="noStrike" cap="none" normalizeH="0" baseline="0">
                        <a:ln>
                          <a:noFill/>
                        </a:ln>
                        <a:solidFill>
                          <a:schemeClr val="tx1"/>
                        </a:solidFill>
                        <a:effectLst/>
                        <a:latin typeface="Arial" charset="0"/>
                        <a:ea typeface="宋体" charset="-122"/>
                        <a:cs typeface="Times New Roman" pitchFamily="18" charset="0"/>
                      </a:endParaRPr>
                    </a:p>
                  </a:txBody>
                  <a:tcPr marT="45728" marB="4572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11059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10597"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110598" name="图片 2" descr="C:\Documents and Settings\jim\My Documents\组成部分图  (1).jpg"/>
          <p:cNvPicPr>
            <a:picLocks noChangeAspect="1" noChangeArrowheads="1"/>
          </p:cNvPicPr>
          <p:nvPr/>
        </p:nvPicPr>
        <p:blipFill>
          <a:blip r:embed="rId2">
            <a:extLst>
              <a:ext uri="{28A0092B-C50C-407E-A947-70E740481C1C}">
                <a14:useLocalDpi xmlns:a14="http://schemas.microsoft.com/office/drawing/2010/main" val="0"/>
              </a:ext>
            </a:extLst>
          </a:blip>
          <a:srcRect l="33932" t="2512" r="35243"/>
          <a:stretch>
            <a:fillRect/>
          </a:stretch>
        </p:blipFill>
        <p:spPr bwMode="auto">
          <a:xfrm>
            <a:off x="685800" y="0"/>
            <a:ext cx="2981325" cy="67056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0599" name="图片 13" descr="C:\Documents and Settings\jim\My Documents\组成部分图 13.jpg"/>
          <p:cNvPicPr>
            <a:picLocks noChangeAspect="1" noChangeArrowheads="1"/>
          </p:cNvPicPr>
          <p:nvPr/>
        </p:nvPicPr>
        <p:blipFill>
          <a:blip r:embed="rId3">
            <a:extLst>
              <a:ext uri="{28A0092B-C50C-407E-A947-70E740481C1C}">
                <a14:useLocalDpi xmlns:a14="http://schemas.microsoft.com/office/drawing/2010/main" val="0"/>
              </a:ext>
            </a:extLst>
          </a:blip>
          <a:srcRect l="34471" t="468" r="33476" b="2811"/>
          <a:stretch>
            <a:fillRect/>
          </a:stretch>
        </p:blipFill>
        <p:spPr bwMode="auto">
          <a:xfrm>
            <a:off x="5257800" y="0"/>
            <a:ext cx="3136900" cy="66008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11162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11621" name="Rectangle 3"/>
          <p:cNvSpPr>
            <a:spLocks noGrp="1" noChangeArrowheads="1"/>
          </p:cNvSpPr>
          <p:nvPr>
            <p:ph type="body" idx="1"/>
          </p:nvPr>
        </p:nvSpPr>
        <p:spPr>
          <a:xfrm>
            <a:off x="381000" y="838200"/>
            <a:ext cx="8534400" cy="5791200"/>
          </a:xfrm>
        </p:spPr>
        <p:txBody>
          <a:bodyPr/>
          <a:lstStyle/>
          <a:p>
            <a:pPr eaLnBrk="1" hangingPunct="1">
              <a:lnSpc>
                <a:spcPct val="80000"/>
              </a:lnSpc>
            </a:pPr>
            <a:r>
              <a:rPr lang="zh-CN" altLang="en-US" sz="2400" dirty="0">
                <a:ea typeface="宋体" charset="-122"/>
              </a:rPr>
              <a:t>二、施工区交通安全管理设施设置要求</a:t>
            </a:r>
          </a:p>
          <a:p>
            <a:pPr eaLnBrk="1" hangingPunct="1">
              <a:lnSpc>
                <a:spcPct val="80000"/>
              </a:lnSpc>
            </a:pPr>
            <a:r>
              <a:rPr lang="en-US" altLang="zh-CN" sz="2400" dirty="0">
                <a:ea typeface="宋体" charset="-122"/>
              </a:rPr>
              <a:t>1</a:t>
            </a:r>
            <a:r>
              <a:rPr lang="zh-CN" altLang="en-US" sz="2400" dirty="0">
                <a:ea typeface="宋体" charset="-122"/>
              </a:rPr>
              <a:t>、施工作业控制区周边道路应设置</a:t>
            </a:r>
          </a:p>
          <a:p>
            <a:pPr lvl="1" eaLnBrk="1" hangingPunct="1">
              <a:lnSpc>
                <a:spcPct val="80000"/>
              </a:lnSpc>
            </a:pPr>
            <a:r>
              <a:rPr lang="zh-CN" altLang="en-US" sz="2400" dirty="0">
                <a:ea typeface="宋体" charset="-122"/>
              </a:rPr>
              <a:t>施工预告标志、绕行标志、其它临时指路标志、指示标志、禁止标志，引导车辆通行。</a:t>
            </a:r>
          </a:p>
          <a:p>
            <a:pPr eaLnBrk="1" hangingPunct="1">
              <a:lnSpc>
                <a:spcPct val="80000"/>
              </a:lnSpc>
            </a:pPr>
            <a:r>
              <a:rPr lang="en-US" altLang="zh-CN" sz="2400" dirty="0">
                <a:ea typeface="宋体" charset="-122"/>
              </a:rPr>
              <a:t>2</a:t>
            </a:r>
            <a:r>
              <a:rPr lang="zh-CN" altLang="en-US" sz="2400" dirty="0">
                <a:ea typeface="宋体" charset="-122"/>
              </a:rPr>
              <a:t>、道路施工标志</a:t>
            </a:r>
          </a:p>
          <a:p>
            <a:pPr lvl="1" eaLnBrk="1" hangingPunct="1">
              <a:lnSpc>
                <a:spcPct val="80000"/>
              </a:lnSpc>
            </a:pPr>
            <a:r>
              <a:rPr lang="zh-CN" altLang="en-US" sz="2400" dirty="0">
                <a:ea typeface="宋体" charset="-122"/>
              </a:rPr>
              <a:t>设置在道路作业警示区的起始端，距工作区的距离即警示区长度</a:t>
            </a:r>
            <a:r>
              <a:rPr lang="en-US" altLang="zh-CN" sz="2400" dirty="0">
                <a:ea typeface="宋体" charset="-122"/>
              </a:rPr>
              <a:t>+</a:t>
            </a:r>
            <a:r>
              <a:rPr lang="zh-CN" altLang="en-US" sz="2400" dirty="0">
                <a:ea typeface="宋体" charset="-122"/>
              </a:rPr>
              <a:t>上游渐变段长度</a:t>
            </a:r>
            <a:r>
              <a:rPr lang="en-US" altLang="zh-CN" sz="2400" dirty="0">
                <a:ea typeface="宋体" charset="-122"/>
              </a:rPr>
              <a:t>+</a:t>
            </a:r>
            <a:r>
              <a:rPr lang="zh-CN" altLang="en-US" sz="2400" dirty="0">
                <a:ea typeface="宋体" charset="-122"/>
              </a:rPr>
              <a:t>缓冲区长度。</a:t>
            </a:r>
          </a:p>
          <a:p>
            <a:pPr eaLnBrk="1" hangingPunct="1">
              <a:lnSpc>
                <a:spcPct val="80000"/>
              </a:lnSpc>
            </a:pPr>
            <a:r>
              <a:rPr lang="en-US" altLang="zh-CN" sz="2400" dirty="0">
                <a:ea typeface="宋体" charset="-122"/>
              </a:rPr>
              <a:t>3</a:t>
            </a:r>
            <a:r>
              <a:rPr lang="zh-CN" altLang="en-US" sz="2400" dirty="0">
                <a:ea typeface="宋体" charset="-122"/>
              </a:rPr>
              <a:t>、速度限制标志。</a:t>
            </a:r>
          </a:p>
          <a:p>
            <a:pPr lvl="1" eaLnBrk="1" hangingPunct="1">
              <a:lnSpc>
                <a:spcPct val="80000"/>
              </a:lnSpc>
            </a:pPr>
            <a:r>
              <a:rPr lang="zh-CN" altLang="en-US" sz="2400" dirty="0">
                <a:ea typeface="宋体" charset="-122"/>
              </a:rPr>
              <a:t>对施工路段的特殊限速，施工路段限速往往低于正常路段限速。设置位置位于道路施工标志下游，上游过渡区之前。</a:t>
            </a:r>
          </a:p>
          <a:p>
            <a:pPr eaLnBrk="1" hangingPunct="1">
              <a:lnSpc>
                <a:spcPct val="80000"/>
              </a:lnSpc>
            </a:pPr>
            <a:r>
              <a:rPr lang="en-US" altLang="zh-CN" sz="2400" dirty="0">
                <a:ea typeface="宋体" charset="-122"/>
              </a:rPr>
              <a:t>4</a:t>
            </a:r>
            <a:r>
              <a:rPr lang="zh-CN" altLang="en-US" sz="2400" dirty="0">
                <a:ea typeface="宋体" charset="-122"/>
              </a:rPr>
              <a:t>、道路封闭与靠右（左）侧道路行驶标志</a:t>
            </a:r>
          </a:p>
          <a:p>
            <a:pPr lvl="1" eaLnBrk="1" hangingPunct="1">
              <a:lnSpc>
                <a:spcPct val="80000"/>
              </a:lnSpc>
            </a:pPr>
            <a:r>
              <a:rPr lang="zh-CN" altLang="en-US" sz="2400" dirty="0">
                <a:ea typeface="宋体" charset="-122"/>
              </a:rPr>
              <a:t>道路封闭提示道路哪一部分封闭施工。</a:t>
            </a:r>
          </a:p>
          <a:p>
            <a:pPr lvl="1" eaLnBrk="1" hangingPunct="1">
              <a:lnSpc>
                <a:spcPct val="80000"/>
              </a:lnSpc>
            </a:pPr>
            <a:r>
              <a:rPr lang="zh-CN" altLang="en-US" sz="2400" dirty="0">
                <a:ea typeface="宋体" charset="-122"/>
              </a:rPr>
              <a:t>靠右（左）侧道路行驶标志提示车辆提前并道，靠未施工一侧行驶。</a:t>
            </a:r>
          </a:p>
          <a:p>
            <a:pPr lvl="1" eaLnBrk="1" hangingPunct="1">
              <a:lnSpc>
                <a:spcPct val="80000"/>
              </a:lnSpc>
            </a:pPr>
            <a:r>
              <a:rPr lang="zh-CN" altLang="en-US" sz="2400" dirty="0">
                <a:ea typeface="宋体" charset="-122"/>
              </a:rPr>
              <a:t>设置位置位于道路施工标志下游，上游过渡区之前。</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11264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12645" name="Rectangle 3"/>
          <p:cNvSpPr>
            <a:spLocks noGrp="1" noChangeArrowheads="1"/>
          </p:cNvSpPr>
          <p:nvPr>
            <p:ph type="body" idx="1"/>
          </p:nvPr>
        </p:nvSpPr>
        <p:spPr/>
        <p:txBody>
          <a:bodyPr/>
          <a:lstStyle/>
          <a:p>
            <a:pPr eaLnBrk="1" hangingPunct="1">
              <a:lnSpc>
                <a:spcPct val="90000"/>
              </a:lnSpc>
            </a:pPr>
            <a:r>
              <a:rPr lang="en-US" altLang="zh-CN">
                <a:ea typeface="宋体" charset="-122"/>
              </a:rPr>
              <a:t>5</a:t>
            </a:r>
            <a:r>
              <a:rPr lang="zh-CN" altLang="en-US">
                <a:ea typeface="宋体" charset="-122"/>
              </a:rPr>
              <a:t>、车流导向标</a:t>
            </a:r>
          </a:p>
          <a:p>
            <a:pPr lvl="1" eaLnBrk="1" hangingPunct="1">
              <a:lnSpc>
                <a:spcPct val="90000"/>
              </a:lnSpc>
            </a:pPr>
            <a:r>
              <a:rPr lang="zh-CN" altLang="en-US">
                <a:ea typeface="宋体" charset="-122"/>
              </a:rPr>
              <a:t>引导车流向左右行驶标志，设置位置位于上游过渡区之后，缓冲区前端。</a:t>
            </a:r>
          </a:p>
          <a:p>
            <a:pPr eaLnBrk="1" hangingPunct="1">
              <a:lnSpc>
                <a:spcPct val="90000"/>
              </a:lnSpc>
            </a:pPr>
            <a:r>
              <a:rPr lang="en-US" altLang="zh-CN">
                <a:ea typeface="宋体" charset="-122"/>
              </a:rPr>
              <a:t>6</a:t>
            </a:r>
            <a:r>
              <a:rPr lang="zh-CN" altLang="en-US">
                <a:ea typeface="宋体" charset="-122"/>
              </a:rPr>
              <a:t>、路栏</a:t>
            </a:r>
          </a:p>
          <a:p>
            <a:pPr lvl="1" eaLnBrk="1" hangingPunct="1">
              <a:lnSpc>
                <a:spcPct val="90000"/>
              </a:lnSpc>
            </a:pPr>
            <a:r>
              <a:rPr lang="zh-CN" altLang="en-US">
                <a:ea typeface="宋体" charset="-122"/>
              </a:rPr>
              <a:t>设置在施工作业路段的两端或周围。</a:t>
            </a:r>
          </a:p>
          <a:p>
            <a:pPr eaLnBrk="1" hangingPunct="1">
              <a:lnSpc>
                <a:spcPct val="90000"/>
              </a:lnSpc>
            </a:pPr>
            <a:r>
              <a:rPr lang="en-US" altLang="zh-CN">
                <a:ea typeface="宋体" charset="-122"/>
              </a:rPr>
              <a:t>7</a:t>
            </a:r>
            <a:r>
              <a:rPr lang="zh-CN" altLang="en-US">
                <a:ea typeface="宋体" charset="-122"/>
              </a:rPr>
              <a:t>、锥形交通标</a:t>
            </a:r>
          </a:p>
          <a:p>
            <a:pPr lvl="1" eaLnBrk="1" hangingPunct="1">
              <a:lnSpc>
                <a:spcPct val="90000"/>
              </a:lnSpc>
            </a:pPr>
            <a:r>
              <a:rPr lang="zh-CN" altLang="en-US">
                <a:ea typeface="宋体" charset="-122"/>
              </a:rPr>
              <a:t>摆放在过渡期、缓冲区、工作区的外边界，以提示上述区域范围。相邻锥形交通路标的间距不应超过</a:t>
            </a:r>
            <a:r>
              <a:rPr lang="en-US" altLang="zh-CN">
                <a:ea typeface="宋体" charset="-122"/>
              </a:rPr>
              <a:t>2m</a:t>
            </a:r>
            <a:r>
              <a:rPr lang="zh-CN" altLang="en-US">
                <a:ea typeface="宋体" charset="-122"/>
              </a:rPr>
              <a:t>。</a:t>
            </a:r>
          </a:p>
          <a:p>
            <a:pPr eaLnBrk="1" hangingPunct="1">
              <a:lnSpc>
                <a:spcPct val="90000"/>
              </a:lnSpc>
            </a:pPr>
            <a:r>
              <a:rPr lang="en-US" altLang="zh-CN">
                <a:ea typeface="宋体" charset="-122"/>
              </a:rPr>
              <a:t>8</a:t>
            </a:r>
            <a:r>
              <a:rPr lang="zh-CN" altLang="en-US">
                <a:ea typeface="宋体" charset="-122"/>
              </a:rPr>
              <a:t>、施工围挡</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11366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13669" name="Rectangle 3"/>
          <p:cNvSpPr>
            <a:spLocks noGrp="1" noChangeArrowheads="1"/>
          </p:cNvSpPr>
          <p:nvPr>
            <p:ph type="body" idx="1"/>
          </p:nvPr>
        </p:nvSpPr>
        <p:spPr/>
        <p:txBody>
          <a:bodyPr/>
          <a:lstStyle/>
          <a:p>
            <a:pPr eaLnBrk="1" hangingPunct="1"/>
            <a:r>
              <a:rPr lang="en-US" altLang="zh-CN" sz="2400">
                <a:ea typeface="宋体" charset="-122"/>
              </a:rPr>
              <a:t>9</a:t>
            </a:r>
            <a:r>
              <a:rPr lang="zh-CN" altLang="en-US" sz="2400">
                <a:ea typeface="宋体" charset="-122"/>
              </a:rPr>
              <a:t>、夜间施工警告灯</a:t>
            </a:r>
          </a:p>
          <a:p>
            <a:pPr eaLnBrk="1" hangingPunct="1"/>
            <a:r>
              <a:rPr lang="en-US" altLang="zh-CN" sz="2400">
                <a:ea typeface="宋体" charset="-122"/>
              </a:rPr>
              <a:t>10</a:t>
            </a:r>
            <a:r>
              <a:rPr lang="zh-CN" altLang="en-US" sz="2400">
                <a:ea typeface="宋体" charset="-122"/>
              </a:rPr>
              <a:t>、解除限速标志</a:t>
            </a:r>
          </a:p>
          <a:p>
            <a:pPr lvl="1" eaLnBrk="1" hangingPunct="1"/>
            <a:r>
              <a:rPr lang="zh-CN" altLang="en-US" sz="2400">
                <a:ea typeface="宋体" charset="-122"/>
              </a:rPr>
              <a:t>设置在道路作业终止区的末端。</a:t>
            </a:r>
          </a:p>
          <a:p>
            <a:pPr eaLnBrk="1" hangingPunct="1"/>
            <a:r>
              <a:rPr lang="en-US" altLang="zh-CN" sz="2400">
                <a:ea typeface="宋体" charset="-122"/>
              </a:rPr>
              <a:t>11</a:t>
            </a:r>
            <a:r>
              <a:rPr lang="zh-CN" altLang="en-US" sz="2400">
                <a:ea typeface="宋体" charset="-122"/>
              </a:rPr>
              <a:t>、其他安全管理设施</a:t>
            </a:r>
          </a:p>
          <a:p>
            <a:pPr lvl="1" eaLnBrk="1" hangingPunct="1"/>
            <a:r>
              <a:rPr lang="zh-CN" altLang="en-US" sz="2400">
                <a:ea typeface="宋体" charset="-122"/>
              </a:rPr>
              <a:t>（</a:t>
            </a:r>
            <a:r>
              <a:rPr lang="en-US" altLang="zh-CN" sz="2400">
                <a:ea typeface="宋体" charset="-122"/>
              </a:rPr>
              <a:t>1</a:t>
            </a:r>
            <a:r>
              <a:rPr lang="zh-CN" altLang="en-US" sz="2400">
                <a:ea typeface="宋体" charset="-122"/>
              </a:rPr>
              <a:t>）临时交通信号灯。维护施工期交通秩序，在原未设置交通信号的处可考虑设置交通信号灯。</a:t>
            </a:r>
          </a:p>
          <a:p>
            <a:pPr lvl="1" eaLnBrk="1" hangingPunct="1"/>
            <a:r>
              <a:rPr lang="zh-CN" altLang="en-US" sz="2400">
                <a:ea typeface="宋体" charset="-122"/>
              </a:rPr>
              <a:t>（</a:t>
            </a:r>
            <a:r>
              <a:rPr lang="en-US" altLang="zh-CN" sz="2400">
                <a:ea typeface="宋体" charset="-122"/>
              </a:rPr>
              <a:t>2</a:t>
            </a:r>
            <a:r>
              <a:rPr lang="zh-CN" altLang="en-US" sz="2400">
                <a:ea typeface="宋体" charset="-122"/>
              </a:rPr>
              <a:t>）减速垄。在容易发生由于速度过快引起交通事故的施工地点设置减速垄。</a:t>
            </a:r>
          </a:p>
          <a:p>
            <a:pPr lvl="1" eaLnBrk="1" hangingPunct="1"/>
            <a:r>
              <a:rPr lang="zh-CN" altLang="en-US" sz="2400">
                <a:ea typeface="宋体" charset="-122"/>
              </a:rPr>
              <a:t>（</a:t>
            </a:r>
            <a:r>
              <a:rPr lang="en-US" altLang="zh-CN" sz="2400">
                <a:ea typeface="宋体" charset="-122"/>
              </a:rPr>
              <a:t>3</a:t>
            </a:r>
            <a:r>
              <a:rPr lang="zh-CN" altLang="en-US" sz="2400">
                <a:ea typeface="宋体" charset="-122"/>
              </a:rPr>
              <a:t>）监控设施。如速度监控、交通秩序监控等。</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11469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14693" name="Rectangle 3"/>
          <p:cNvSpPr>
            <a:spLocks noGrp="1" noChangeArrowheads="1"/>
          </p:cNvSpPr>
          <p:nvPr>
            <p:ph type="body" idx="1"/>
          </p:nvPr>
        </p:nvSpPr>
        <p:spPr/>
        <p:txBody>
          <a:bodyPr/>
          <a:lstStyle/>
          <a:p>
            <a:pPr eaLnBrk="1" hangingPunct="1">
              <a:lnSpc>
                <a:spcPct val="80000"/>
              </a:lnSpc>
            </a:pPr>
            <a:r>
              <a:rPr lang="zh-CN" altLang="en-US" sz="2400">
                <a:ea typeface="宋体" charset="-122"/>
              </a:rPr>
              <a:t>三、施工期间交通管理建议</a:t>
            </a:r>
          </a:p>
          <a:p>
            <a:pPr lvl="1" eaLnBrk="1" hangingPunct="1">
              <a:lnSpc>
                <a:spcPct val="80000"/>
              </a:lnSpc>
            </a:pPr>
            <a:r>
              <a:rPr lang="en-US" altLang="zh-CN" sz="2400">
                <a:ea typeface="宋体" charset="-122"/>
              </a:rPr>
              <a:t>1</a:t>
            </a:r>
            <a:r>
              <a:rPr lang="zh-CN" altLang="en-US" sz="2400">
                <a:ea typeface="宋体" charset="-122"/>
              </a:rPr>
              <a:t>、任何在道路红线范围内的施工必须通过交警部门，由交警部门审核施工方案。对道路交通影响较大的施工应进行交通影响评价。</a:t>
            </a:r>
          </a:p>
          <a:p>
            <a:pPr lvl="1" eaLnBrk="1" hangingPunct="1">
              <a:lnSpc>
                <a:spcPct val="80000"/>
              </a:lnSpc>
            </a:pPr>
            <a:r>
              <a:rPr lang="en-US" altLang="zh-CN" sz="2400">
                <a:ea typeface="宋体" charset="-122"/>
              </a:rPr>
              <a:t>2</a:t>
            </a:r>
            <a:r>
              <a:rPr lang="zh-CN" altLang="en-US" sz="2400">
                <a:ea typeface="宋体" charset="-122"/>
              </a:rPr>
              <a:t>、与施工相关的设施费用，改扩建费用应一并计入施工整体费用。</a:t>
            </a:r>
          </a:p>
          <a:p>
            <a:pPr lvl="1" eaLnBrk="1" hangingPunct="1">
              <a:lnSpc>
                <a:spcPct val="80000"/>
              </a:lnSpc>
            </a:pPr>
            <a:r>
              <a:rPr lang="en-US" altLang="zh-CN" sz="2400">
                <a:ea typeface="宋体" charset="-122"/>
              </a:rPr>
              <a:t>3</a:t>
            </a:r>
            <a:r>
              <a:rPr lang="zh-CN" altLang="en-US" sz="2400">
                <a:ea typeface="宋体" charset="-122"/>
              </a:rPr>
              <a:t>、施工工程交警部门应进行监督，同时进行交通疏导。</a:t>
            </a:r>
          </a:p>
          <a:p>
            <a:pPr lvl="1" eaLnBrk="1" hangingPunct="1">
              <a:lnSpc>
                <a:spcPct val="80000"/>
              </a:lnSpc>
            </a:pPr>
            <a:r>
              <a:rPr lang="en-US" altLang="zh-CN" sz="2400">
                <a:ea typeface="宋体" charset="-122"/>
              </a:rPr>
              <a:t>4</a:t>
            </a:r>
            <a:r>
              <a:rPr lang="zh-CN" altLang="en-US" sz="2400">
                <a:ea typeface="宋体" charset="-122"/>
              </a:rPr>
              <a:t>、如果建筑物只有唯一出入口，该出入口在施工区域范围内，该出入口不能封闭，应留有足够空间使车辆出入。</a:t>
            </a:r>
          </a:p>
          <a:p>
            <a:pPr eaLnBrk="1" hangingPunct="1">
              <a:lnSpc>
                <a:spcPct val="80000"/>
              </a:lnSpc>
            </a:pPr>
            <a:r>
              <a:rPr lang="zh-CN" altLang="en-US" sz="2400">
                <a:ea typeface="宋体" charset="-122"/>
              </a:rPr>
              <a:t>四、施工区慢行交通管理</a:t>
            </a:r>
          </a:p>
          <a:p>
            <a:pPr lvl="1" eaLnBrk="1" hangingPunct="1">
              <a:lnSpc>
                <a:spcPct val="80000"/>
              </a:lnSpc>
            </a:pPr>
            <a:r>
              <a:rPr lang="zh-CN" altLang="en-US" sz="2400">
                <a:ea typeface="宋体" charset="-122"/>
              </a:rPr>
              <a:t>在施工区域范围内必须保证行人与非机动车的通行空间和通行安全。</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11571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15717" name="Rectangle 3"/>
          <p:cNvSpPr>
            <a:spLocks noGrp="1" noChangeArrowheads="1"/>
          </p:cNvSpPr>
          <p:nvPr>
            <p:ph type="body" idx="1"/>
          </p:nvPr>
        </p:nvSpPr>
        <p:spPr/>
        <p:txBody>
          <a:bodyPr/>
          <a:lstStyle/>
          <a:p>
            <a:pPr eaLnBrk="1" hangingPunct="1">
              <a:lnSpc>
                <a:spcPct val="140000"/>
              </a:lnSpc>
            </a:pPr>
            <a:r>
              <a:rPr lang="zh-CN" altLang="en-US">
                <a:ea typeface="宋体" charset="-122"/>
              </a:rPr>
              <a:t>五、施工车辆安全防护</a:t>
            </a:r>
          </a:p>
          <a:p>
            <a:pPr lvl="1" eaLnBrk="1" hangingPunct="1">
              <a:lnSpc>
                <a:spcPct val="140000"/>
              </a:lnSpc>
            </a:pPr>
            <a:r>
              <a:rPr lang="en-US" altLang="zh-CN" b="1">
                <a:ea typeface="宋体" charset="-122"/>
              </a:rPr>
              <a:t>1</a:t>
            </a:r>
            <a:r>
              <a:rPr lang="zh-CN" altLang="en-US" b="1">
                <a:ea typeface="宋体" charset="-122"/>
              </a:rPr>
              <a:t>、施工区车辆进出口必须设有明显标志。</a:t>
            </a:r>
          </a:p>
          <a:p>
            <a:pPr lvl="1" eaLnBrk="1" hangingPunct="1">
              <a:lnSpc>
                <a:spcPct val="140000"/>
              </a:lnSpc>
            </a:pPr>
            <a:r>
              <a:rPr lang="en-US" altLang="zh-CN" b="1">
                <a:ea typeface="宋体" charset="-122"/>
              </a:rPr>
              <a:t>2</a:t>
            </a:r>
            <a:r>
              <a:rPr lang="zh-CN" altLang="en-US" b="1">
                <a:ea typeface="宋体" charset="-122"/>
              </a:rPr>
              <a:t>、施工区车辆进出口宜设置在工作区两端，顺向进出。如设置在工作区中间在，出入口至社会车辆来车方向</a:t>
            </a:r>
            <a:r>
              <a:rPr lang="en-US" altLang="zh-CN" b="1">
                <a:ea typeface="宋体" charset="-122"/>
              </a:rPr>
              <a:t>30m</a:t>
            </a:r>
            <a:r>
              <a:rPr lang="zh-CN" altLang="en-US" b="1">
                <a:ea typeface="宋体" charset="-122"/>
              </a:rPr>
              <a:t>内围板</a:t>
            </a:r>
            <a:r>
              <a:rPr lang="en-US" altLang="zh-CN" b="1">
                <a:ea typeface="宋体" charset="-122"/>
              </a:rPr>
              <a:t>0.8 m</a:t>
            </a:r>
            <a:r>
              <a:rPr lang="zh-CN" altLang="en-US" b="1">
                <a:ea typeface="宋体" charset="-122"/>
              </a:rPr>
              <a:t>以上的部分应采用通透式围挡。</a:t>
            </a:r>
          </a:p>
          <a:p>
            <a:pPr lvl="1" eaLnBrk="1" hangingPunct="1">
              <a:lnSpc>
                <a:spcPct val="140000"/>
              </a:lnSpc>
            </a:pPr>
            <a:r>
              <a:rPr lang="en-US" altLang="zh-CN" b="1">
                <a:ea typeface="宋体" charset="-122"/>
              </a:rPr>
              <a:t>3</a:t>
            </a:r>
            <a:r>
              <a:rPr lang="zh-CN" altLang="en-US" b="1">
                <a:ea typeface="宋体" charset="-122"/>
              </a:rPr>
              <a:t>、施工区车辆进出慢行，最好有人指挥。</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116740" name="Rectangle 2"/>
          <p:cNvSpPr>
            <a:spLocks noGrp="1" noChangeArrowheads="1"/>
          </p:cNvSpPr>
          <p:nvPr>
            <p:ph type="title"/>
          </p:nvPr>
        </p:nvSpPr>
        <p:spPr/>
        <p:txBody>
          <a:bodyPr/>
          <a:lstStyle/>
          <a:p>
            <a:pPr eaLnBrk="1" hangingPunct="1"/>
            <a:r>
              <a:rPr lang="en-US" altLang="zh-CN" sz="2800">
                <a:ea typeface="宋体" charset="-122"/>
              </a:rPr>
              <a:t>2.4</a:t>
            </a:r>
            <a:r>
              <a:rPr lang="zh-CN" altLang="en-US" sz="2800">
                <a:ea typeface="宋体" charset="-122"/>
              </a:rPr>
              <a:t>弱势群体交通安全管理设施</a:t>
            </a:r>
          </a:p>
        </p:txBody>
      </p:sp>
      <p:sp>
        <p:nvSpPr>
          <p:cNvPr id="116741" name="Rectangle 3"/>
          <p:cNvSpPr>
            <a:spLocks noGrp="1" noChangeArrowheads="1"/>
          </p:cNvSpPr>
          <p:nvPr>
            <p:ph type="body" idx="1"/>
          </p:nvPr>
        </p:nvSpPr>
        <p:spPr/>
        <p:txBody>
          <a:bodyPr/>
          <a:lstStyle/>
          <a:p>
            <a:pPr eaLnBrk="1" hangingPunct="1"/>
            <a:r>
              <a:rPr lang="zh-CN" altLang="en-US">
                <a:ea typeface="宋体" charset="-122"/>
              </a:rPr>
              <a:t>人行道是强制实施条件</a:t>
            </a:r>
          </a:p>
          <a:p>
            <a:pPr eaLnBrk="1" hangingPunct="1"/>
            <a:r>
              <a:rPr lang="zh-CN" altLang="en-US">
                <a:ea typeface="宋体" charset="-122"/>
              </a:rPr>
              <a:t>非机动车道对于非机动车较多城市应为强制条件</a:t>
            </a:r>
          </a:p>
          <a:p>
            <a:pPr eaLnBrk="1" hangingPunct="1"/>
            <a:r>
              <a:rPr lang="zh-CN" altLang="en-US">
                <a:ea typeface="宋体" charset="-122"/>
              </a:rPr>
              <a:t>道路的慢行系统必须保证连续性</a:t>
            </a:r>
          </a:p>
        </p:txBody>
      </p:sp>
      <p:pic>
        <p:nvPicPr>
          <p:cNvPr id="116742" name="图片 6" descr="说明: 说明: 丹江街人行道被阻碍 修改"/>
          <p:cNvPicPr>
            <a:picLocks noChangeAspect="1" noChangeArrowheads="1"/>
          </p:cNvPicPr>
          <p:nvPr/>
        </p:nvPicPr>
        <p:blipFill>
          <a:blip r:embed="rId2">
            <a:extLst>
              <a:ext uri="{28A0092B-C50C-407E-A947-70E740481C1C}">
                <a14:useLocalDpi xmlns:a14="http://schemas.microsoft.com/office/drawing/2010/main" val="0"/>
              </a:ext>
            </a:extLst>
          </a:blip>
          <a:srcRect t="3749" b="19615"/>
          <a:stretch>
            <a:fillRect/>
          </a:stretch>
        </p:blipFill>
        <p:spPr bwMode="auto">
          <a:xfrm>
            <a:off x="762000" y="3505200"/>
            <a:ext cx="37719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图片 5" descr="说明: 说明: 蓥华山路人行道不连续且单侧缺失 修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048000"/>
            <a:ext cx="36957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9458"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19459" name="Rectangle 3"/>
          <p:cNvSpPr>
            <a:spLocks noGrp="1" noChangeArrowheads="1"/>
          </p:cNvSpPr>
          <p:nvPr>
            <p:ph type="body" idx="1"/>
          </p:nvPr>
        </p:nvSpPr>
        <p:spPr>
          <a:xfrm>
            <a:off x="381000" y="1143000"/>
            <a:ext cx="8229600" cy="4716463"/>
          </a:xfrm>
        </p:spPr>
        <p:txBody>
          <a:bodyPr/>
          <a:lstStyle/>
          <a:p>
            <a:pPr eaLnBrk="1" hangingPunct="1"/>
            <a:r>
              <a:rPr lang="zh-CN" altLang="en-US" dirty="0">
                <a:solidFill>
                  <a:srgbClr val="FF0000"/>
                </a:solidFill>
                <a:ea typeface="宋体" charset="-122"/>
              </a:rPr>
              <a:t>双幅路：</a:t>
            </a:r>
          </a:p>
        </p:txBody>
      </p:sp>
      <p:pic>
        <p:nvPicPr>
          <p:cNvPr id="14342" name="Picture 5" descr="双幅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14600"/>
            <a:ext cx="79248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20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9">
                                            <p:txEl>
                                              <p:pRg st="0" end="0"/>
                                            </p:txEl>
                                          </p:spTgt>
                                        </p:tgtEl>
                                        <p:attrNameLst>
                                          <p:attrName>style.visibility</p:attrName>
                                        </p:attrNameLst>
                                      </p:cBhvr>
                                      <p:to>
                                        <p:strVal val="visible"/>
                                      </p:to>
                                    </p:set>
                                    <p:animEffect transition="in" filter="wipe(left)">
                                      <p:cBhvr>
                                        <p:cTn id="12" dur="500"/>
                                        <p:tgtEl>
                                          <p:spTgt spid="194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1776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17765" name="Rectangle 3"/>
          <p:cNvSpPr>
            <a:spLocks noGrp="1" noChangeArrowheads="1"/>
          </p:cNvSpPr>
          <p:nvPr>
            <p:ph type="body" idx="1"/>
          </p:nvPr>
        </p:nvSpPr>
        <p:spPr/>
        <p:txBody>
          <a:bodyPr/>
          <a:lstStyle/>
          <a:p>
            <a:pPr algn="just" eaLnBrk="1" hangingPunct="1"/>
            <a:r>
              <a:rPr lang="zh-CN" altLang="en-US">
                <a:ea typeface="宋体" charset="-122"/>
              </a:rPr>
              <a:t>行人过街横道设计</a:t>
            </a:r>
          </a:p>
          <a:p>
            <a:pPr lvl="1" eaLnBrk="1" hangingPunct="1"/>
            <a:r>
              <a:rPr lang="zh-CN" altLang="en-US">
                <a:ea typeface="宋体" charset="-122"/>
              </a:rPr>
              <a:t>需要有明确等候区</a:t>
            </a:r>
          </a:p>
        </p:txBody>
      </p:sp>
      <p:pic>
        <p:nvPicPr>
          <p:cNvPr id="117766" name="Picture 4"/>
          <p:cNvPicPr>
            <a:picLocks noChangeAspect="1" noChangeArrowheads="1"/>
          </p:cNvPicPr>
          <p:nvPr/>
        </p:nvPicPr>
        <p:blipFill>
          <a:blip r:embed="rId2">
            <a:extLst>
              <a:ext uri="{28A0092B-C50C-407E-A947-70E740481C1C}">
                <a14:useLocalDpi xmlns:a14="http://schemas.microsoft.com/office/drawing/2010/main" val="0"/>
              </a:ext>
            </a:extLst>
          </a:blip>
          <a:srcRect t="16846"/>
          <a:stretch>
            <a:fillRect/>
          </a:stretch>
        </p:blipFill>
        <p:spPr bwMode="auto">
          <a:xfrm>
            <a:off x="762000" y="2667000"/>
            <a:ext cx="76200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1878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18789" name="Rectangle 3"/>
          <p:cNvSpPr>
            <a:spLocks noGrp="1" noChangeArrowheads="1"/>
          </p:cNvSpPr>
          <p:nvPr>
            <p:ph type="body" idx="1"/>
          </p:nvPr>
        </p:nvSpPr>
        <p:spPr/>
        <p:txBody>
          <a:bodyPr/>
          <a:lstStyle/>
          <a:p>
            <a:pPr eaLnBrk="1" hangingPunct="1"/>
            <a:r>
              <a:rPr lang="zh-CN" altLang="en-US">
                <a:ea typeface="宋体" charset="-122"/>
              </a:rPr>
              <a:t>人行横道标志标线范例</a:t>
            </a:r>
          </a:p>
        </p:txBody>
      </p:sp>
      <p:pic>
        <p:nvPicPr>
          <p:cNvPr id="118790" name="Picture 4" descr="标准断面（无公交道） Model (1)"/>
          <p:cNvPicPr>
            <a:picLocks noChangeAspect="1" noChangeArrowheads="1"/>
          </p:cNvPicPr>
          <p:nvPr/>
        </p:nvPicPr>
        <p:blipFill>
          <a:blip r:embed="rId2">
            <a:extLst>
              <a:ext uri="{28A0092B-C50C-407E-A947-70E740481C1C}">
                <a14:useLocalDpi xmlns:a14="http://schemas.microsoft.com/office/drawing/2010/main" val="0"/>
              </a:ext>
            </a:extLst>
          </a:blip>
          <a:srcRect t="17606" r="6380" b="3670"/>
          <a:stretch>
            <a:fillRect/>
          </a:stretch>
        </p:blipFill>
        <p:spPr bwMode="auto">
          <a:xfrm>
            <a:off x="1676400" y="2514600"/>
            <a:ext cx="6172200" cy="36258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1981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19813" name="Rectangle 3"/>
          <p:cNvSpPr>
            <a:spLocks noGrp="1" noChangeArrowheads="1"/>
          </p:cNvSpPr>
          <p:nvPr>
            <p:ph type="body" idx="1"/>
          </p:nvPr>
        </p:nvSpPr>
        <p:spPr/>
        <p:txBody>
          <a:bodyPr/>
          <a:lstStyle/>
          <a:p>
            <a:pPr eaLnBrk="1" hangingPunct="1"/>
            <a:r>
              <a:rPr lang="zh-CN" altLang="en-US">
                <a:ea typeface="宋体" charset="-122"/>
              </a:rPr>
              <a:t>慢行等待区的设置方法</a:t>
            </a:r>
          </a:p>
        </p:txBody>
      </p:sp>
      <p:pic>
        <p:nvPicPr>
          <p:cNvPr id="119814" name="图片 7"/>
          <p:cNvPicPr>
            <a:picLocks noChangeAspect="1" noChangeArrowheads="1"/>
          </p:cNvPicPr>
          <p:nvPr/>
        </p:nvPicPr>
        <p:blipFill>
          <a:blip r:embed="rId2">
            <a:extLst>
              <a:ext uri="{28A0092B-C50C-407E-A947-70E740481C1C}">
                <a14:useLocalDpi xmlns:a14="http://schemas.microsoft.com/office/drawing/2010/main" val="0"/>
              </a:ext>
            </a:extLst>
          </a:blip>
          <a:srcRect t="43073" r="50214" b="13605"/>
          <a:stretch>
            <a:fillRect/>
          </a:stretch>
        </p:blipFill>
        <p:spPr bwMode="auto">
          <a:xfrm>
            <a:off x="1752600" y="2438400"/>
            <a:ext cx="6172200" cy="36591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2083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120837" name="Rectangle 3"/>
          <p:cNvSpPr>
            <a:spLocks noGrp="1" noChangeArrowheads="1"/>
          </p:cNvSpPr>
          <p:nvPr>
            <p:ph type="body" idx="1"/>
          </p:nvPr>
        </p:nvSpPr>
        <p:spPr/>
        <p:txBody>
          <a:bodyPr/>
          <a:lstStyle/>
          <a:p>
            <a:pPr eaLnBrk="1" hangingPunct="1"/>
            <a:r>
              <a:rPr lang="en-US" altLang="zh-CN">
                <a:ea typeface="宋体" charset="-122"/>
              </a:rPr>
              <a:t> </a:t>
            </a:r>
            <a:r>
              <a:rPr lang="zh-CN" altLang="en-US">
                <a:ea typeface="宋体" charset="-122"/>
              </a:rPr>
              <a:t>香港行人等待区 </a:t>
            </a:r>
          </a:p>
        </p:txBody>
      </p:sp>
      <p:pic>
        <p:nvPicPr>
          <p:cNvPr id="120838" name="图片 10" descr="说明: D:\我的文档\桌面\F2010092910155625330314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514600"/>
            <a:ext cx="5638800"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C100A-B1F7-9484-1DDD-36B29EEEE48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FCA3701-23F6-5E44-5C8E-9E04944D5EB6}"/>
              </a:ext>
            </a:extLst>
          </p:cNvPr>
          <p:cNvSpPr>
            <a:spLocks noGrp="1"/>
          </p:cNvSpPr>
          <p:nvPr>
            <p:ph idx="1"/>
          </p:nvPr>
        </p:nvSpPr>
        <p:spPr/>
        <p:txBody>
          <a:bodyPr/>
          <a:lstStyle/>
          <a:p>
            <a:r>
              <a:rPr lang="zh-CN" altLang="en-US" dirty="0"/>
              <a:t>儿童通过人行横道线</a:t>
            </a:r>
          </a:p>
        </p:txBody>
      </p:sp>
      <p:sp>
        <p:nvSpPr>
          <p:cNvPr id="4" name="日期占位符 3">
            <a:extLst>
              <a:ext uri="{FF2B5EF4-FFF2-40B4-BE49-F238E27FC236}">
                <a16:creationId xmlns:a16="http://schemas.microsoft.com/office/drawing/2014/main" id="{758EEC6A-6601-DD7F-9090-4AAAED94FB28}"/>
              </a:ext>
            </a:extLst>
          </p:cNvPr>
          <p:cNvSpPr>
            <a:spLocks noGrp="1"/>
          </p:cNvSpPr>
          <p:nvPr>
            <p:ph type="dt" sz="half" idx="10"/>
          </p:nvPr>
        </p:nvSpPr>
        <p:spPr/>
        <p:txBody>
          <a:bodyPr/>
          <a:lstStyle/>
          <a:p>
            <a:pPr>
              <a:defRPr/>
            </a:pPr>
            <a:r>
              <a:rPr lang="en-US" altLang="zh-CN"/>
              <a:t>www.themegallery.com</a:t>
            </a:r>
          </a:p>
        </p:txBody>
      </p:sp>
      <p:sp>
        <p:nvSpPr>
          <p:cNvPr id="5" name="页脚占位符 4">
            <a:extLst>
              <a:ext uri="{FF2B5EF4-FFF2-40B4-BE49-F238E27FC236}">
                <a16:creationId xmlns:a16="http://schemas.microsoft.com/office/drawing/2014/main" id="{E128737A-6C8C-75AB-B49A-0B98F39D05C8}"/>
              </a:ext>
            </a:extLst>
          </p:cNvPr>
          <p:cNvSpPr>
            <a:spLocks noGrp="1"/>
          </p:cNvSpPr>
          <p:nvPr>
            <p:ph type="ftr" sz="quarter" idx="11"/>
          </p:nvPr>
        </p:nvSpPr>
        <p:spPr/>
        <p:txBody>
          <a:bodyPr/>
          <a:lstStyle/>
          <a:p>
            <a:pPr>
              <a:defRPr/>
            </a:pPr>
            <a:r>
              <a:rPr lang="en-US" altLang="zh-CN"/>
              <a:t>LOGO</a:t>
            </a:r>
          </a:p>
        </p:txBody>
      </p:sp>
      <p:pic>
        <p:nvPicPr>
          <p:cNvPr id="1026" name="Picture 2">
            <a:extLst>
              <a:ext uri="{FF2B5EF4-FFF2-40B4-BE49-F238E27FC236}">
                <a16:creationId xmlns:a16="http://schemas.microsoft.com/office/drawing/2014/main" id="{42F24D57-84B5-BE8B-1E07-58FA2545D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486" y="2103548"/>
            <a:ext cx="6307027" cy="420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747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0482"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20483" name="Rectangle 3"/>
          <p:cNvSpPr>
            <a:spLocks noGrp="1" noChangeArrowheads="1"/>
          </p:cNvSpPr>
          <p:nvPr>
            <p:ph type="body" idx="1"/>
          </p:nvPr>
        </p:nvSpPr>
        <p:spPr>
          <a:xfrm>
            <a:off x="381000" y="914400"/>
            <a:ext cx="8229600" cy="4716463"/>
          </a:xfrm>
        </p:spPr>
        <p:txBody>
          <a:bodyPr/>
          <a:lstStyle/>
          <a:p>
            <a:pPr eaLnBrk="1" hangingPunct="1"/>
            <a:r>
              <a:rPr lang="zh-CN" altLang="en-US" dirty="0">
                <a:solidFill>
                  <a:srgbClr val="FF0000"/>
                </a:solidFill>
                <a:ea typeface="宋体" charset="-122"/>
              </a:rPr>
              <a:t>三幅路</a:t>
            </a:r>
          </a:p>
          <a:p>
            <a:pPr eaLnBrk="1" hangingPunct="1"/>
            <a:endParaRPr lang="en-US" altLang="zh-CN" dirty="0">
              <a:ea typeface="宋体" charset="-122"/>
            </a:endParaRPr>
          </a:p>
        </p:txBody>
      </p:sp>
      <p:pic>
        <p:nvPicPr>
          <p:cNvPr id="15366" name="Picture 5" descr="20110227112752284"/>
          <p:cNvPicPr>
            <a:picLocks noChangeAspect="1" noChangeArrowheads="1"/>
          </p:cNvPicPr>
          <p:nvPr/>
        </p:nvPicPr>
        <p:blipFill>
          <a:blip r:embed="rId2">
            <a:extLst>
              <a:ext uri="{28A0092B-C50C-407E-A947-70E740481C1C}">
                <a14:useLocalDpi xmlns:a14="http://schemas.microsoft.com/office/drawing/2010/main" val="0"/>
              </a:ext>
            </a:extLst>
          </a:blip>
          <a:srcRect b="50934"/>
          <a:stretch>
            <a:fillRect/>
          </a:stretch>
        </p:blipFill>
        <p:spPr bwMode="auto">
          <a:xfrm>
            <a:off x="533400" y="2057400"/>
            <a:ext cx="8229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2000"/>
                                        <p:tgtEl>
                                          <p:spTgt spid="20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3">
                                            <p:txEl>
                                              <p:pRg st="0" end="0"/>
                                            </p:txEl>
                                          </p:spTgt>
                                        </p:tgtEl>
                                        <p:attrNameLst>
                                          <p:attrName>style.visibility</p:attrName>
                                        </p:attrNameLst>
                                      </p:cBhvr>
                                      <p:to>
                                        <p:strVal val="visible"/>
                                      </p:to>
                                    </p:set>
                                    <p:animEffect transition="in" filter="wipe(left)">
                                      <p:cBhvr>
                                        <p:cTn id="12" dur="500"/>
                                        <p:tgtEl>
                                          <p:spTgt spid="204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1506"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21507" name="Rectangle 3"/>
          <p:cNvSpPr>
            <a:spLocks noGrp="1" noChangeArrowheads="1"/>
          </p:cNvSpPr>
          <p:nvPr>
            <p:ph type="body" idx="1"/>
          </p:nvPr>
        </p:nvSpPr>
        <p:spPr>
          <a:xfrm>
            <a:off x="381000" y="1143000"/>
            <a:ext cx="8229600" cy="4716463"/>
          </a:xfrm>
        </p:spPr>
        <p:txBody>
          <a:bodyPr/>
          <a:lstStyle/>
          <a:p>
            <a:pPr eaLnBrk="1" hangingPunct="1"/>
            <a:r>
              <a:rPr lang="zh-CN" altLang="en-US" dirty="0">
                <a:solidFill>
                  <a:srgbClr val="FF0000"/>
                </a:solidFill>
                <a:ea typeface="宋体" charset="-122"/>
              </a:rPr>
              <a:t>四幅路：</a:t>
            </a:r>
          </a:p>
          <a:p>
            <a:pPr eaLnBrk="1" hangingPunct="1"/>
            <a:endParaRPr lang="en-US" altLang="zh-CN" dirty="0">
              <a:ea typeface="宋体" charset="-122"/>
            </a:endParaRPr>
          </a:p>
        </p:txBody>
      </p:sp>
      <p:pic>
        <p:nvPicPr>
          <p:cNvPr id="16390" name="Picture 4" descr="四块板路"/>
          <p:cNvPicPr>
            <a:picLocks noChangeAspect="1" noChangeArrowheads="1"/>
          </p:cNvPicPr>
          <p:nvPr/>
        </p:nvPicPr>
        <p:blipFill>
          <a:blip r:embed="rId2">
            <a:extLst>
              <a:ext uri="{28A0092B-C50C-407E-A947-70E740481C1C}">
                <a14:useLocalDpi xmlns:a14="http://schemas.microsoft.com/office/drawing/2010/main" val="0"/>
              </a:ext>
            </a:extLst>
          </a:blip>
          <a:srcRect t="23573"/>
          <a:stretch>
            <a:fillRect/>
          </a:stretch>
        </p:blipFill>
        <p:spPr bwMode="auto">
          <a:xfrm>
            <a:off x="1219200" y="2217738"/>
            <a:ext cx="70866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2000"/>
                                        <p:tgtEl>
                                          <p:spTgt spid="21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7">
                                            <p:txEl>
                                              <p:pRg st="0" end="0"/>
                                            </p:txEl>
                                          </p:spTgt>
                                        </p:tgtEl>
                                        <p:attrNameLst>
                                          <p:attrName>style.visibility</p:attrName>
                                        </p:attrNameLst>
                                      </p:cBhvr>
                                      <p:to>
                                        <p:strVal val="visible"/>
                                      </p:to>
                                    </p:set>
                                    <p:animEffect transition="in" filter="wipe(left)">
                                      <p:cBhvr>
                                        <p:cTn id="12" dur="500"/>
                                        <p:tgtEl>
                                          <p:spTgt spid="215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endParaRPr lang="zh-CN" altLang="en-US">
              <a:ea typeface="宋体" charset="-122"/>
            </a:endParaRPr>
          </a:p>
        </p:txBody>
      </p:sp>
      <p:sp>
        <p:nvSpPr>
          <p:cNvPr id="17411" name="内容占位符 2"/>
          <p:cNvSpPr>
            <a:spLocks noGrp="1"/>
          </p:cNvSpPr>
          <p:nvPr>
            <p:ph idx="1"/>
          </p:nvPr>
        </p:nvSpPr>
        <p:spPr>
          <a:xfrm>
            <a:off x="381000" y="990600"/>
            <a:ext cx="8229600" cy="5173663"/>
          </a:xfrm>
        </p:spPr>
        <p:txBody>
          <a:bodyPr/>
          <a:lstStyle/>
          <a:p>
            <a:r>
              <a:rPr lang="zh-CN" altLang="en-US">
                <a:ea typeface="宋体" charset="-122"/>
              </a:rPr>
              <a:t>四幅路沿辅道不宜设置机动车或行人出入口</a:t>
            </a:r>
            <a:endParaRPr lang="en-US" altLang="zh-CN">
              <a:ea typeface="宋体" charset="-122"/>
            </a:endParaRPr>
          </a:p>
          <a:p>
            <a:pPr lvl="1"/>
            <a:r>
              <a:rPr lang="zh-CN" altLang="en-US" b="1">
                <a:ea typeface="宋体" charset="-122"/>
              </a:rPr>
              <a:t>快速路：安全与拥堵问题。以成都三环路为例</a:t>
            </a:r>
            <a:endParaRPr lang="en-US" altLang="zh-CN" b="1">
              <a:ea typeface="宋体" charset="-122"/>
            </a:endParaRPr>
          </a:p>
          <a:p>
            <a:pPr lvl="2"/>
            <a:r>
              <a:rPr lang="zh-CN" altLang="en-US" b="1">
                <a:ea typeface="宋体" charset="-122"/>
              </a:rPr>
              <a:t>沿线土地开发强度大；出入口流量大</a:t>
            </a:r>
          </a:p>
        </p:txBody>
      </p:sp>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pic>
        <p:nvPicPr>
          <p:cNvPr id="174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74625" y="2743200"/>
            <a:ext cx="4473575" cy="3711575"/>
          </a:xfrm>
          <a:prstGeom prst="rect">
            <a:avLst/>
          </a:prstGeom>
          <a:noFill/>
          <a:ln>
            <a:noFill/>
          </a:ln>
          <a:effectLst>
            <a:outerShdw dist="53882" dir="2700000" algn="ctr" rotWithShape="0">
              <a:schemeClr val="tx1">
                <a:alpha val="50000"/>
              </a:schemeClr>
            </a:outerShdw>
          </a:effectLst>
          <a:extLst>
            <a:ext uri="{909E8E84-426E-40DD-AFC4-6F175D3DCCD1}">
              <a14:hiddenFill xmlns:a14="http://schemas.microsoft.com/office/drawing/2010/main">
                <a:gradFill rotWithShape="1">
                  <a:gsLst>
                    <a:gs pos="0">
                      <a:schemeClr val="tx2"/>
                    </a:gs>
                    <a:gs pos="100000">
                      <a:schemeClr val="accent1"/>
                    </a:gs>
                  </a:gsLst>
                  <a:lin ang="0" scaled="1"/>
                </a:gradFill>
              </a14:hiddenFill>
            </a:ext>
            <a:ext uri="{91240B29-F687-4F45-9708-019B960494DF}">
              <a14:hiddenLine xmlns:a14="http://schemas.microsoft.com/office/drawing/2010/main" w="19050" algn="ctr">
                <a:solidFill>
                  <a:srgbClr val="FFFFFF"/>
                </a:solidFill>
                <a:miter lim="800000"/>
                <a:headEnd/>
                <a:tailEnd/>
              </a14:hiddenLine>
            </a:ext>
          </a:extLst>
        </p:spPr>
      </p:pic>
      <p:pic>
        <p:nvPicPr>
          <p:cNvPr id="174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4876800" y="2543175"/>
            <a:ext cx="3817938" cy="3911600"/>
          </a:xfrm>
          <a:prstGeom prst="rect">
            <a:avLst/>
          </a:prstGeom>
          <a:noFill/>
          <a:ln>
            <a:noFill/>
          </a:ln>
          <a:effectLst>
            <a:outerShdw dist="53882" dir="2700000" algn="ctr" rotWithShape="0">
              <a:schemeClr val="tx1">
                <a:alpha val="50000"/>
              </a:schemeClr>
            </a:outerShdw>
          </a:effectLst>
          <a:extLst>
            <a:ext uri="{909E8E84-426E-40DD-AFC4-6F175D3DCCD1}">
              <a14:hiddenFill xmlns:a14="http://schemas.microsoft.com/office/drawing/2010/main">
                <a:gradFill rotWithShape="1">
                  <a:gsLst>
                    <a:gs pos="0">
                      <a:schemeClr val="tx2"/>
                    </a:gs>
                    <a:gs pos="100000">
                      <a:schemeClr val="accent1"/>
                    </a:gs>
                  </a:gsLst>
                  <a:lin ang="0" scaled="1"/>
                </a:gradFill>
              </a14:hiddenFill>
            </a:ext>
            <a:ext uri="{91240B29-F687-4F45-9708-019B960494DF}">
              <a14:hiddenLine xmlns:a14="http://schemas.microsoft.com/office/drawing/2010/main" w="19050" algn="ctr">
                <a:solidFill>
                  <a:srgbClr val="FFFFFF"/>
                </a:solidFill>
                <a:miter lim="800000"/>
                <a:headEnd/>
                <a:tailEnd/>
              </a14:hiddenLine>
            </a:ext>
          </a:extLst>
        </p:spPr>
      </p:pic>
    </p:spTree>
    <p:extLst>
      <p:ext uri="{BB962C8B-B14F-4D97-AF65-F5344CB8AC3E}">
        <p14:creationId xmlns:p14="http://schemas.microsoft.com/office/powerpoint/2010/main" val="3280878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1"/>
          </p:nvPr>
        </p:nvSpPr>
        <p:spPr>
          <a:xfrm>
            <a:off x="5346700" y="6337300"/>
            <a:ext cx="2133600" cy="244475"/>
          </a:xfrm>
        </p:spPr>
        <p:txBody>
          <a:bodyPr/>
          <a:lstStyle/>
          <a:p>
            <a:pPr>
              <a:defRPr/>
            </a:pPr>
            <a:r>
              <a:rPr lang="en-US" altLang="zh-CN" sz="1000" i="0">
                <a:solidFill>
                  <a:srgbClr val="808080"/>
                </a:solidFill>
              </a:rPr>
              <a:t>Company Logo</a:t>
            </a:r>
          </a:p>
        </p:txBody>
      </p:sp>
      <p:sp>
        <p:nvSpPr>
          <p:cNvPr id="18435"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5236" name="Rectangle 3"/>
          <p:cNvSpPr>
            <a:spLocks noGrp="1" noChangeArrowheads="1"/>
          </p:cNvSpPr>
          <p:nvPr>
            <p:ph type="body" idx="1"/>
          </p:nvPr>
        </p:nvSpPr>
        <p:spPr/>
        <p:txBody>
          <a:bodyPr/>
          <a:lstStyle/>
          <a:p>
            <a:pPr eaLnBrk="1" hangingPunct="1">
              <a:defRPr/>
            </a:pPr>
            <a:r>
              <a:rPr lang="zh-CN" altLang="en-US" dirty="0">
                <a:ea typeface="宋体" pitchFamily="2" charset="-122"/>
              </a:rPr>
              <a:t>主辅路交织问题</a:t>
            </a:r>
            <a:endParaRPr lang="en-US" altLang="zh-CN" dirty="0">
              <a:ea typeface="宋体" pitchFamily="2" charset="-122"/>
            </a:endParaRPr>
          </a:p>
          <a:p>
            <a:pPr lvl="1" eaLnBrk="1" hangingPunct="1">
              <a:defRPr/>
            </a:pPr>
            <a:r>
              <a:rPr lang="zh-CN" altLang="en-US" b="1" dirty="0">
                <a:ea typeface="宋体" pitchFamily="2" charset="-122"/>
              </a:rPr>
              <a:t>交织段长度</a:t>
            </a:r>
            <a:endParaRPr lang="en-US" altLang="zh-CN" b="1" dirty="0">
              <a:ea typeface="宋体" pitchFamily="2" charset="-122"/>
            </a:endParaRPr>
          </a:p>
          <a:p>
            <a:pPr lvl="1" eaLnBrk="1" hangingPunct="1">
              <a:defRPr/>
            </a:pPr>
            <a:r>
              <a:rPr lang="zh-CN" altLang="en-US" b="1" dirty="0">
                <a:ea typeface="宋体" pitchFamily="2" charset="-122"/>
              </a:rPr>
              <a:t>加减速车道</a:t>
            </a:r>
            <a:endParaRPr lang="en-US" altLang="zh-CN" b="1" dirty="0">
              <a:ea typeface="宋体" pitchFamily="2" charset="-122"/>
            </a:endParaRPr>
          </a:p>
          <a:p>
            <a:pPr lvl="1" eaLnBrk="1" hangingPunct="1">
              <a:defRPr/>
            </a:pPr>
            <a:r>
              <a:rPr lang="zh-CN" altLang="en-US" b="1" dirty="0">
                <a:ea typeface="宋体" pitchFamily="2" charset="-122"/>
              </a:rPr>
              <a:t>安全视距</a:t>
            </a:r>
            <a:endParaRPr lang="en-US" altLang="zh-CN" b="1" dirty="0">
              <a:ea typeface="宋体" pitchFamily="2" charset="-122"/>
            </a:endParaRPr>
          </a:p>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marL="457200" lvl="1" indent="0" algn="ctr" eaLnBrk="1" hangingPunct="1">
              <a:buFont typeface="Wingdings" pitchFamily="2" charset="2"/>
              <a:buNone/>
              <a:defRPr/>
            </a:pPr>
            <a:r>
              <a:rPr lang="zh-CN" altLang="en-US" sz="2400" b="1" dirty="0">
                <a:ea typeface="宋体" pitchFamily="2" charset="-122"/>
              </a:rPr>
              <a:t>主路先进后出交织段在主路</a:t>
            </a:r>
          </a:p>
        </p:txBody>
      </p:sp>
      <p:pic>
        <p:nvPicPr>
          <p:cNvPr id="18437" name="Picture 4" descr="4-47"/>
          <p:cNvPicPr>
            <a:picLocks noChangeAspect="1" noChangeArrowheads="1"/>
          </p:cNvPicPr>
          <p:nvPr/>
        </p:nvPicPr>
        <p:blipFill>
          <a:blip r:embed="rId2" cstate="print">
            <a:extLst>
              <a:ext uri="{28A0092B-C50C-407E-A947-70E740481C1C}">
                <a14:useLocalDpi xmlns:a14="http://schemas.microsoft.com/office/drawing/2010/main" val="0"/>
              </a:ext>
            </a:extLst>
          </a:blip>
          <a:srcRect l="19519" t="34740" r="10806" b="32657"/>
          <a:stretch>
            <a:fillRect/>
          </a:stretch>
        </p:blipFill>
        <p:spPr bwMode="auto">
          <a:xfrm>
            <a:off x="76200" y="3554413"/>
            <a:ext cx="9144000"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2900811"/>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1"/>
          </p:nvPr>
        </p:nvSpPr>
        <p:spPr>
          <a:xfrm>
            <a:off x="5346700" y="6337300"/>
            <a:ext cx="2133600" cy="244475"/>
          </a:xfrm>
        </p:spPr>
        <p:txBody>
          <a:bodyPr/>
          <a:lstStyle/>
          <a:p>
            <a:pPr>
              <a:defRPr/>
            </a:pPr>
            <a:r>
              <a:rPr lang="en-US" altLang="zh-CN" sz="1000" i="0">
                <a:solidFill>
                  <a:srgbClr val="808080"/>
                </a:solidFill>
              </a:rPr>
              <a:t>Company Logo</a:t>
            </a:r>
          </a:p>
        </p:txBody>
      </p:sp>
      <p:sp>
        <p:nvSpPr>
          <p:cNvPr id="19459" name="Rectangle 2"/>
          <p:cNvSpPr>
            <a:spLocks noGrp="1" noChangeArrowheads="1"/>
          </p:cNvSpPr>
          <p:nvPr>
            <p:ph type="title"/>
          </p:nvPr>
        </p:nvSpPr>
        <p:spPr/>
        <p:txBody>
          <a:bodyPr/>
          <a:lstStyle/>
          <a:p>
            <a:pPr eaLnBrk="1" hangingPunct="1"/>
            <a:endParaRPr lang="zh-CN" altLang="zh-CN">
              <a:ea typeface="宋体" charset="-122"/>
            </a:endParaRPr>
          </a:p>
        </p:txBody>
      </p:sp>
      <p:sp>
        <p:nvSpPr>
          <p:cNvPr id="96260" name="Rectangle 3"/>
          <p:cNvSpPr>
            <a:spLocks noGrp="1" noChangeArrowheads="1"/>
          </p:cNvSpPr>
          <p:nvPr>
            <p:ph type="body" idx="1"/>
          </p:nvPr>
        </p:nvSpPr>
        <p:spPr/>
        <p:txBody>
          <a:bodyPr/>
          <a:lstStyle/>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lvl="1" eaLnBrk="1" hangingPunct="1">
              <a:defRPr/>
            </a:pPr>
            <a:endParaRPr lang="en-US" altLang="zh-CN" b="1" dirty="0">
              <a:ea typeface="宋体" pitchFamily="2" charset="-122"/>
            </a:endParaRPr>
          </a:p>
          <a:p>
            <a:pPr marL="457200" lvl="1" indent="0" algn="ctr" eaLnBrk="1" hangingPunct="1">
              <a:buFont typeface="Wingdings" pitchFamily="2" charset="2"/>
              <a:buNone/>
              <a:defRPr/>
            </a:pPr>
            <a:r>
              <a:rPr lang="zh-CN" altLang="en-US" b="1" dirty="0">
                <a:ea typeface="宋体" pitchFamily="2" charset="-122"/>
              </a:rPr>
              <a:t>主路先出后入交织段在辅道</a:t>
            </a:r>
          </a:p>
        </p:txBody>
      </p:sp>
      <p:grpSp>
        <p:nvGrpSpPr>
          <p:cNvPr id="19461" name="组合 1"/>
          <p:cNvGrpSpPr>
            <a:grpSpLocks/>
          </p:cNvGrpSpPr>
          <p:nvPr/>
        </p:nvGrpSpPr>
        <p:grpSpPr bwMode="auto">
          <a:xfrm>
            <a:off x="0" y="2276475"/>
            <a:ext cx="9144000" cy="2600325"/>
            <a:chOff x="0" y="2924175"/>
            <a:chExt cx="9144000" cy="2600325"/>
          </a:xfrm>
        </p:grpSpPr>
        <p:pic>
          <p:nvPicPr>
            <p:cNvPr id="19462" name="Picture 4" descr="4-48"/>
            <p:cNvPicPr>
              <a:picLocks noChangeAspect="1" noChangeArrowheads="1"/>
            </p:cNvPicPr>
            <p:nvPr/>
          </p:nvPicPr>
          <p:blipFill>
            <a:blip r:embed="rId2" cstate="print">
              <a:extLst>
                <a:ext uri="{28A0092B-C50C-407E-A947-70E740481C1C}">
                  <a14:useLocalDpi xmlns:a14="http://schemas.microsoft.com/office/drawing/2010/main" val="0"/>
                </a:ext>
              </a:extLst>
            </a:blip>
            <a:srcRect l="7838" t="32916" r="17996" b="31877"/>
            <a:stretch>
              <a:fillRect/>
            </a:stretch>
          </p:blipFill>
          <p:spPr bwMode="auto">
            <a:xfrm>
              <a:off x="0" y="2924175"/>
              <a:ext cx="91440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Oval 5"/>
            <p:cNvSpPr>
              <a:spLocks noChangeArrowheads="1"/>
            </p:cNvSpPr>
            <p:nvPr/>
          </p:nvSpPr>
          <p:spPr bwMode="auto">
            <a:xfrm>
              <a:off x="6588125" y="4076700"/>
              <a:ext cx="2016125" cy="6365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64" name="Text Box 6"/>
            <p:cNvSpPr txBox="1">
              <a:spLocks noChangeArrowheads="1"/>
            </p:cNvSpPr>
            <p:nvPr/>
          </p:nvSpPr>
          <p:spPr bwMode="auto">
            <a:xfrm>
              <a:off x="6156325" y="4797425"/>
              <a:ext cx="2771775" cy="47625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a:solidFill>
                    <a:srgbClr val="FF0000"/>
                  </a:solidFill>
                </a:rPr>
                <a:t>该种渠化作用不大</a:t>
              </a:r>
            </a:p>
          </p:txBody>
        </p:sp>
      </p:grpSp>
    </p:spTree>
    <p:extLst>
      <p:ext uri="{BB962C8B-B14F-4D97-AF65-F5344CB8AC3E}">
        <p14:creationId xmlns:p14="http://schemas.microsoft.com/office/powerpoint/2010/main" val="349205063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a:ea typeface="宋体" charset="-122"/>
            </a:endParaRPr>
          </a:p>
        </p:txBody>
      </p:sp>
      <p:sp>
        <p:nvSpPr>
          <p:cNvPr id="20483" name="内容占位符 2"/>
          <p:cNvSpPr>
            <a:spLocks noGrp="1"/>
          </p:cNvSpPr>
          <p:nvPr>
            <p:ph idx="1"/>
          </p:nvPr>
        </p:nvSpPr>
        <p:spPr/>
        <p:txBody>
          <a:bodyPr/>
          <a:lstStyle/>
          <a:p>
            <a:endParaRPr lang="zh-CN" altLang="en-US">
              <a:ea typeface="宋体" charset="-122"/>
            </a:endParaRPr>
          </a:p>
        </p:txBody>
      </p:sp>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pic>
        <p:nvPicPr>
          <p:cNvPr id="204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5875" y="0"/>
            <a:ext cx="8991600" cy="2009775"/>
          </a:xfrm>
          <a:prstGeom prst="rect">
            <a:avLst/>
          </a:prstGeom>
          <a:noFill/>
          <a:ln>
            <a:noFill/>
          </a:ln>
          <a:effectLst>
            <a:outerShdw dist="53882" dir="2700000" algn="ctr" rotWithShape="0">
              <a:schemeClr val="tx1">
                <a:alpha val="50000"/>
              </a:schemeClr>
            </a:outerShdw>
          </a:effectLst>
          <a:extLst>
            <a:ext uri="{909E8E84-426E-40DD-AFC4-6F175D3DCCD1}">
              <a14:hiddenFill xmlns:a14="http://schemas.microsoft.com/office/drawing/2010/main">
                <a:gradFill rotWithShape="1">
                  <a:gsLst>
                    <a:gs pos="0">
                      <a:schemeClr val="tx2"/>
                    </a:gs>
                    <a:gs pos="100000">
                      <a:schemeClr val="accent1"/>
                    </a:gs>
                  </a:gsLst>
                  <a:lin ang="0" scaled="1"/>
                </a:gradFill>
              </a14:hiddenFill>
            </a:ext>
            <a:ext uri="{91240B29-F687-4F45-9708-019B960494DF}">
              <a14:hiddenLine xmlns:a14="http://schemas.microsoft.com/office/drawing/2010/main" w="19050" algn="ctr">
                <a:solidFill>
                  <a:srgbClr val="FFFFFF"/>
                </a:solidFill>
                <a:miter lim="800000"/>
                <a:headEnd/>
                <a:tailEnd/>
              </a14:hiddenLine>
            </a:ext>
          </a:extLst>
        </p:spPr>
      </p:pic>
      <p:pic>
        <p:nvPicPr>
          <p:cNvPr id="204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15875" y="2133600"/>
            <a:ext cx="9051925" cy="2425700"/>
          </a:xfrm>
          <a:prstGeom prst="rect">
            <a:avLst/>
          </a:prstGeom>
          <a:noFill/>
          <a:ln>
            <a:noFill/>
          </a:ln>
          <a:effectLst>
            <a:outerShdw dist="53882" dir="2700000" algn="ctr" rotWithShape="0">
              <a:schemeClr val="tx1">
                <a:alpha val="50000"/>
              </a:schemeClr>
            </a:outerShdw>
          </a:effectLst>
          <a:extLst>
            <a:ext uri="{909E8E84-426E-40DD-AFC4-6F175D3DCCD1}">
              <a14:hiddenFill xmlns:a14="http://schemas.microsoft.com/office/drawing/2010/main">
                <a:gradFill rotWithShape="1">
                  <a:gsLst>
                    <a:gs pos="0">
                      <a:schemeClr val="tx2"/>
                    </a:gs>
                    <a:gs pos="100000">
                      <a:schemeClr val="accent1"/>
                    </a:gs>
                  </a:gsLst>
                  <a:lin ang="0" scaled="1"/>
                </a:gradFill>
              </a14:hiddenFill>
            </a:ext>
            <a:ext uri="{91240B29-F687-4F45-9708-019B960494DF}">
              <a14:hiddenLine xmlns:a14="http://schemas.microsoft.com/office/drawing/2010/main" w="19050" algn="ctr">
                <a:solidFill>
                  <a:srgbClr val="FFFFFF"/>
                </a:solidFill>
                <a:miter lim="800000"/>
                <a:headEnd/>
                <a:tailEnd/>
              </a14:hiddenLine>
            </a:ext>
          </a:extLst>
        </p:spPr>
      </p:pic>
      <p:pic>
        <p:nvPicPr>
          <p:cNvPr id="204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434975" y="4648200"/>
            <a:ext cx="8153400" cy="2147888"/>
          </a:xfrm>
          <a:prstGeom prst="rect">
            <a:avLst/>
          </a:prstGeom>
          <a:noFill/>
          <a:ln>
            <a:noFill/>
          </a:ln>
          <a:effectLst>
            <a:outerShdw dist="53882" dir="2700000" algn="ctr" rotWithShape="0">
              <a:schemeClr val="tx1">
                <a:alpha val="50000"/>
              </a:schemeClr>
            </a:outerShdw>
          </a:effectLst>
          <a:extLst>
            <a:ext uri="{909E8E84-426E-40DD-AFC4-6F175D3DCCD1}">
              <a14:hiddenFill xmlns:a14="http://schemas.microsoft.com/office/drawing/2010/main">
                <a:gradFill rotWithShape="1">
                  <a:gsLst>
                    <a:gs pos="0">
                      <a:schemeClr val="tx2"/>
                    </a:gs>
                    <a:gs pos="100000">
                      <a:schemeClr val="accent1"/>
                    </a:gs>
                  </a:gsLst>
                  <a:lin ang="0" scaled="1"/>
                </a:gradFill>
              </a14:hiddenFill>
            </a:ext>
            <a:ext uri="{91240B29-F687-4F45-9708-019B960494DF}">
              <a14:hiddenLine xmlns:a14="http://schemas.microsoft.com/office/drawing/2010/main" w="19050" algn="ctr">
                <a:solidFill>
                  <a:srgbClr val="FFFFFF"/>
                </a:solidFill>
                <a:miter lim="800000"/>
                <a:headEnd/>
                <a:tailEnd/>
              </a14:hiddenLine>
            </a:ext>
          </a:extLst>
        </p:spPr>
      </p:pic>
    </p:spTree>
    <p:extLst>
      <p:ext uri="{BB962C8B-B14F-4D97-AF65-F5344CB8AC3E}">
        <p14:creationId xmlns:p14="http://schemas.microsoft.com/office/powerpoint/2010/main" val="364055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9218" name="Rectangle 2"/>
          <p:cNvSpPr>
            <a:spLocks noGrp="1" noChangeArrowheads="1"/>
          </p:cNvSpPr>
          <p:nvPr>
            <p:ph type="title"/>
          </p:nvPr>
        </p:nvSpPr>
        <p:spPr/>
        <p:txBody>
          <a:bodyPr/>
          <a:lstStyle/>
          <a:p>
            <a:pPr eaLnBrk="1" hangingPunct="1"/>
            <a:r>
              <a:rPr lang="en-US" altLang="zh-CN" sz="2800">
                <a:ea typeface="宋体" charset="-122"/>
              </a:rPr>
              <a:t>2.1</a:t>
            </a:r>
            <a:r>
              <a:rPr lang="zh-CN" altLang="en-US" sz="2800">
                <a:ea typeface="宋体" charset="-122"/>
              </a:rPr>
              <a:t>交通基础设施分析 </a:t>
            </a:r>
          </a:p>
        </p:txBody>
      </p:sp>
      <p:sp>
        <p:nvSpPr>
          <p:cNvPr id="9219" name="Rectangle 3"/>
          <p:cNvSpPr>
            <a:spLocks noGrp="1" noChangeArrowheads="1"/>
          </p:cNvSpPr>
          <p:nvPr>
            <p:ph type="body" idx="1"/>
          </p:nvPr>
        </p:nvSpPr>
        <p:spPr/>
        <p:txBody>
          <a:bodyPr/>
          <a:lstStyle/>
          <a:p>
            <a:pPr algn="just" eaLnBrk="1" hangingPunct="1">
              <a:lnSpc>
                <a:spcPct val="90000"/>
              </a:lnSpc>
            </a:pPr>
            <a:r>
              <a:rPr lang="en-US" altLang="zh-CN">
                <a:solidFill>
                  <a:schemeClr val="tx1"/>
                </a:solidFill>
                <a:ea typeface="宋体" charset="-122"/>
              </a:rPr>
              <a:t>2.1.1</a:t>
            </a:r>
            <a:r>
              <a:rPr lang="zh-CN" altLang="en-US">
                <a:solidFill>
                  <a:schemeClr val="tx1"/>
                </a:solidFill>
                <a:ea typeface="宋体" charset="-122"/>
              </a:rPr>
              <a:t>道路路网布局</a:t>
            </a:r>
          </a:p>
          <a:p>
            <a:pPr algn="just" eaLnBrk="1" hangingPunct="1">
              <a:lnSpc>
                <a:spcPct val="90000"/>
              </a:lnSpc>
            </a:pPr>
            <a:r>
              <a:rPr lang="zh-CN" altLang="en-US">
                <a:ea typeface="宋体" charset="-122"/>
              </a:rPr>
              <a:t>一、城市路网结构</a:t>
            </a:r>
          </a:p>
          <a:p>
            <a:pPr eaLnBrk="1" hangingPunct="1">
              <a:lnSpc>
                <a:spcPct val="90000"/>
              </a:lnSpc>
            </a:pPr>
            <a:endParaRPr lang="zh-CN" altLang="en-US">
              <a:ea typeface="宋体" charset="-122"/>
            </a:endParaRPr>
          </a:p>
          <a:p>
            <a:pPr eaLnBrk="1" hangingPunct="1">
              <a:lnSpc>
                <a:spcPct val="90000"/>
              </a:lnSpc>
            </a:pPr>
            <a:endParaRPr lang="zh-CN" altLang="en-US">
              <a:ea typeface="宋体" charset="-122"/>
            </a:endParaRPr>
          </a:p>
          <a:p>
            <a:pPr eaLnBrk="1" hangingPunct="1">
              <a:lnSpc>
                <a:spcPct val="90000"/>
              </a:lnSpc>
            </a:pPr>
            <a:r>
              <a:rPr lang="zh-CN" altLang="en-US">
                <a:solidFill>
                  <a:srgbClr val="FF0000"/>
                </a:solidFill>
                <a:ea typeface="宋体" charset="-122"/>
              </a:rPr>
              <a:t>方格式路网</a:t>
            </a:r>
          </a:p>
          <a:p>
            <a:pPr lvl="1" eaLnBrk="1" hangingPunct="1">
              <a:lnSpc>
                <a:spcPct val="90000"/>
              </a:lnSpc>
            </a:pPr>
            <a:r>
              <a:rPr lang="zh-CN" altLang="en-US" b="1">
                <a:ea typeface="宋体" charset="-122"/>
              </a:rPr>
              <a:t>优点：各部分的可达性均等，秩序性和方向感较好，易于辨别，网络可靠性较高，有利于城市用地的划分和建筑的布置</a:t>
            </a:r>
          </a:p>
          <a:p>
            <a:pPr lvl="1" eaLnBrk="1" hangingPunct="1">
              <a:lnSpc>
                <a:spcPct val="90000"/>
              </a:lnSpc>
            </a:pPr>
            <a:r>
              <a:rPr lang="zh-CN" altLang="en-US" b="1">
                <a:ea typeface="宋体" charset="-122"/>
              </a:rPr>
              <a:t>缺点：网络空间形式简单、对角线方向交通的直线系数较小、道路不分等级均相互交叉。</a:t>
            </a:r>
          </a:p>
        </p:txBody>
      </p:sp>
      <p:pic>
        <p:nvPicPr>
          <p:cNvPr id="41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066800"/>
            <a:ext cx="3716338"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2000"/>
                                        <p:tgtEl>
                                          <p:spTgt spid="9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9">
                                            <p:txEl>
                                              <p:pRg st="0" end="0"/>
                                            </p:txEl>
                                          </p:spTgt>
                                        </p:tgtEl>
                                        <p:attrNameLst>
                                          <p:attrName>style.visibility</p:attrName>
                                        </p:attrNameLst>
                                      </p:cBhvr>
                                      <p:to>
                                        <p:strVal val="visible"/>
                                      </p:to>
                                    </p:set>
                                    <p:animEffect transition="in" filter="wipe(left)">
                                      <p:cBhvr>
                                        <p:cTn id="12" dur="500"/>
                                        <p:tgtEl>
                                          <p:spTgt spid="92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9">
                                            <p:txEl>
                                              <p:pRg st="1" end="1"/>
                                            </p:txEl>
                                          </p:spTgt>
                                        </p:tgtEl>
                                        <p:attrNameLst>
                                          <p:attrName>style.visibility</p:attrName>
                                        </p:attrNameLst>
                                      </p:cBhvr>
                                      <p:to>
                                        <p:strVal val="visible"/>
                                      </p:to>
                                    </p:set>
                                    <p:animEffect transition="in" filter="wipe(left)">
                                      <p:cBhvr>
                                        <p:cTn id="17" dur="500"/>
                                        <p:tgtEl>
                                          <p:spTgt spid="921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19">
                                            <p:txEl>
                                              <p:pRg st="4" end="4"/>
                                            </p:txEl>
                                          </p:spTgt>
                                        </p:tgtEl>
                                        <p:attrNameLst>
                                          <p:attrName>style.visibility</p:attrName>
                                        </p:attrNameLst>
                                      </p:cBhvr>
                                      <p:to>
                                        <p:strVal val="visible"/>
                                      </p:to>
                                    </p:set>
                                    <p:animEffect transition="in" filter="wipe(left)">
                                      <p:cBhvr>
                                        <p:cTn id="22" dur="500"/>
                                        <p:tgtEl>
                                          <p:spTgt spid="9219">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219">
                                            <p:txEl>
                                              <p:pRg st="5" end="5"/>
                                            </p:txEl>
                                          </p:spTgt>
                                        </p:tgtEl>
                                        <p:attrNameLst>
                                          <p:attrName>style.visibility</p:attrName>
                                        </p:attrNameLst>
                                      </p:cBhvr>
                                      <p:to>
                                        <p:strVal val="visible"/>
                                      </p:to>
                                    </p:set>
                                    <p:animEffect transition="in" filter="wipe(left)">
                                      <p:cBhvr>
                                        <p:cTn id="25" dur="500"/>
                                        <p:tgtEl>
                                          <p:spTgt spid="9219">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219">
                                            <p:txEl>
                                              <p:pRg st="6" end="6"/>
                                            </p:txEl>
                                          </p:spTgt>
                                        </p:tgtEl>
                                        <p:attrNameLst>
                                          <p:attrName>style.visibility</p:attrName>
                                        </p:attrNameLst>
                                      </p:cBhvr>
                                      <p:to>
                                        <p:strVal val="visible"/>
                                      </p:to>
                                    </p:set>
                                    <p:animEffect transition="in" filter="wipe(left)">
                                      <p:cBhvr>
                                        <p:cTn id="28" dur="500"/>
                                        <p:tgtEl>
                                          <p:spTgt spid="9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endParaRPr lang="zh-CN" altLang="en-US">
              <a:ea typeface="宋体" charset="-122"/>
            </a:endParaRPr>
          </a:p>
        </p:txBody>
      </p:sp>
      <p:sp>
        <p:nvSpPr>
          <p:cNvPr id="21507" name="内容占位符 2"/>
          <p:cNvSpPr>
            <a:spLocks noGrp="1"/>
          </p:cNvSpPr>
          <p:nvPr>
            <p:ph idx="1"/>
          </p:nvPr>
        </p:nvSpPr>
        <p:spPr/>
        <p:txBody>
          <a:bodyPr/>
          <a:lstStyle/>
          <a:p>
            <a:r>
              <a:rPr lang="zh-CN" altLang="en-US" dirty="0">
                <a:ea typeface="宋体" charset="-122"/>
              </a:rPr>
              <a:t>信号控制的主干道，辅道不宜行驶机动车</a:t>
            </a:r>
            <a:endParaRPr lang="en-US" altLang="zh-CN" dirty="0">
              <a:ea typeface="宋体" charset="-122"/>
            </a:endParaRPr>
          </a:p>
          <a:p>
            <a:pPr lvl="1">
              <a:lnSpc>
                <a:spcPct val="150000"/>
              </a:lnSpc>
            </a:pPr>
            <a:r>
              <a:rPr lang="zh-CN" altLang="en-US" sz="2400" b="1" dirty="0">
                <a:ea typeface="宋体" charset="-122"/>
              </a:rPr>
              <a:t>进出主辅路</a:t>
            </a:r>
            <a:r>
              <a:rPr lang="zh-CN" altLang="en-US" sz="2400" b="1" dirty="0">
                <a:solidFill>
                  <a:srgbClr val="FF0000"/>
                </a:solidFill>
                <a:ea typeface="宋体" charset="-122"/>
              </a:rPr>
              <a:t>交通流交织</a:t>
            </a:r>
            <a:r>
              <a:rPr lang="zh-CN" altLang="en-US" sz="2400" b="1" dirty="0">
                <a:ea typeface="宋体" charset="-122"/>
              </a:rPr>
              <a:t>问题：进出交织、直行右转交织、左转变道交织</a:t>
            </a:r>
            <a:endParaRPr lang="en-US" altLang="zh-CN" sz="2400" b="1" dirty="0">
              <a:ea typeface="宋体" charset="-122"/>
            </a:endParaRPr>
          </a:p>
          <a:p>
            <a:pPr lvl="1">
              <a:lnSpc>
                <a:spcPct val="150000"/>
              </a:lnSpc>
            </a:pPr>
            <a:r>
              <a:rPr lang="zh-CN" altLang="en-US" sz="2400" b="1" dirty="0">
                <a:ea typeface="宋体" charset="-122"/>
              </a:rPr>
              <a:t>出入口分布与辅道开口关系不好处理</a:t>
            </a:r>
            <a:endParaRPr lang="en-US" altLang="zh-CN" sz="2400" b="1" dirty="0">
              <a:ea typeface="宋体" charset="-122"/>
            </a:endParaRPr>
          </a:p>
          <a:p>
            <a:pPr lvl="1">
              <a:lnSpc>
                <a:spcPct val="150000"/>
              </a:lnSpc>
            </a:pPr>
            <a:r>
              <a:rPr lang="zh-CN" altLang="en-US" sz="2400" b="1" dirty="0">
                <a:ea typeface="宋体" charset="-122"/>
              </a:rPr>
              <a:t>交叉口面积过大，机动车通行效率和行人过街问题</a:t>
            </a:r>
            <a:endParaRPr lang="en-US" altLang="zh-CN" sz="2400" b="1" dirty="0">
              <a:ea typeface="宋体" charset="-122"/>
            </a:endParaRPr>
          </a:p>
          <a:p>
            <a:pPr lvl="1">
              <a:lnSpc>
                <a:spcPct val="150000"/>
              </a:lnSpc>
            </a:pPr>
            <a:r>
              <a:rPr lang="zh-CN" altLang="en-US" sz="2400" b="1" dirty="0">
                <a:ea typeface="宋体" charset="-122"/>
              </a:rPr>
              <a:t>交通设施布置问题，如信号灯、监控设施</a:t>
            </a:r>
            <a:endParaRPr lang="en-US" altLang="zh-CN" sz="2400" b="1" dirty="0">
              <a:ea typeface="宋体" charset="-122"/>
            </a:endParaRPr>
          </a:p>
          <a:p>
            <a:pPr lvl="1">
              <a:lnSpc>
                <a:spcPct val="150000"/>
              </a:lnSpc>
            </a:pPr>
            <a:r>
              <a:rPr lang="zh-CN" altLang="en-US" sz="2400" b="1" dirty="0">
                <a:ea typeface="宋体" charset="-122"/>
              </a:rPr>
              <a:t>公交车道设置问题：设置在辅道收到的干扰较多，设置在主路不便于乘客上下车。</a:t>
            </a:r>
          </a:p>
        </p:txBody>
      </p:sp>
      <p:sp>
        <p:nvSpPr>
          <p:cNvPr id="4" name="日期占位符 3"/>
          <p:cNvSpPr>
            <a:spLocks noGrp="1"/>
          </p:cNvSpPr>
          <p:nvPr>
            <p:ph type="dt" sz="quarter" idx="10"/>
          </p:nvPr>
        </p:nvSpPr>
        <p:spPr/>
        <p:txBody>
          <a:bodyPr/>
          <a:lstStyle/>
          <a:p>
            <a:pPr>
              <a:defRPr/>
            </a:pPr>
            <a:r>
              <a:rPr lang="en-US" altLang="zh-CN" dirty="0"/>
              <a:t>www.themegallery.com</a:t>
            </a:r>
          </a:p>
        </p:txBody>
      </p:sp>
      <p:sp>
        <p:nvSpPr>
          <p:cNvPr id="5" name="页脚占位符 4"/>
          <p:cNvSpPr>
            <a:spLocks noGrp="1"/>
          </p:cNvSpPr>
          <p:nvPr>
            <p:ph type="ftr" sz="quarter" idx="11"/>
          </p:nvPr>
        </p:nvSpPr>
        <p:spPr/>
        <p:txBody>
          <a:bodyPr/>
          <a:lstStyle/>
          <a:p>
            <a:pPr>
              <a:defRPr/>
            </a:pPr>
            <a:r>
              <a:rPr lang="en-US" altLang="zh-CN" dirty="0"/>
              <a:t>LOGO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99BE7-33C8-CC47-4BA5-A4CA3D15B5A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6509576-3246-CD10-230E-0598B18D47C5}"/>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3B9B3484-05C8-DBD1-3F29-3BF5EEACDF1C}"/>
              </a:ext>
            </a:extLst>
          </p:cNvPr>
          <p:cNvSpPr>
            <a:spLocks noGrp="1"/>
          </p:cNvSpPr>
          <p:nvPr>
            <p:ph type="dt" sz="half" idx="10"/>
          </p:nvPr>
        </p:nvSpPr>
        <p:spPr/>
        <p:txBody>
          <a:bodyPr/>
          <a:lstStyle/>
          <a:p>
            <a:pPr>
              <a:defRPr/>
            </a:pPr>
            <a:r>
              <a:rPr lang="en-US" altLang="zh-CN"/>
              <a:t>www.themegallery.com</a:t>
            </a:r>
          </a:p>
        </p:txBody>
      </p:sp>
      <p:sp>
        <p:nvSpPr>
          <p:cNvPr id="5" name="页脚占位符 4">
            <a:extLst>
              <a:ext uri="{FF2B5EF4-FFF2-40B4-BE49-F238E27FC236}">
                <a16:creationId xmlns:a16="http://schemas.microsoft.com/office/drawing/2014/main" id="{FABA12EA-68C7-8933-0B1E-EEB30B2C36E2}"/>
              </a:ext>
            </a:extLst>
          </p:cNvPr>
          <p:cNvSpPr>
            <a:spLocks noGrp="1"/>
          </p:cNvSpPr>
          <p:nvPr>
            <p:ph type="ftr" sz="quarter" idx="11"/>
          </p:nvPr>
        </p:nvSpPr>
        <p:spPr/>
        <p:txBody>
          <a:bodyPr/>
          <a:lstStyle/>
          <a:p>
            <a:pPr>
              <a:defRPr/>
            </a:pPr>
            <a:r>
              <a:rPr lang="en-US" altLang="zh-CN"/>
              <a:t>LOGO</a:t>
            </a:r>
          </a:p>
        </p:txBody>
      </p:sp>
      <p:pic>
        <p:nvPicPr>
          <p:cNvPr id="12" name="图片 11">
            <a:extLst>
              <a:ext uri="{FF2B5EF4-FFF2-40B4-BE49-F238E27FC236}">
                <a16:creationId xmlns:a16="http://schemas.microsoft.com/office/drawing/2014/main" id="{476357FC-EDD4-24B6-F998-E3095C6D037C}"/>
              </a:ext>
            </a:extLst>
          </p:cNvPr>
          <p:cNvPicPr>
            <a:picLocks noChangeAspect="1"/>
          </p:cNvPicPr>
          <p:nvPr/>
        </p:nvPicPr>
        <p:blipFill>
          <a:blip r:embed="rId2"/>
          <a:stretch>
            <a:fillRect/>
          </a:stretch>
        </p:blipFill>
        <p:spPr>
          <a:xfrm>
            <a:off x="4011" y="141094"/>
            <a:ext cx="9144000" cy="5944587"/>
          </a:xfrm>
          <a:prstGeom prst="rect">
            <a:avLst/>
          </a:prstGeom>
        </p:spPr>
      </p:pic>
      <p:sp>
        <p:nvSpPr>
          <p:cNvPr id="13" name="椭圆 12">
            <a:extLst>
              <a:ext uri="{FF2B5EF4-FFF2-40B4-BE49-F238E27FC236}">
                <a16:creationId xmlns:a16="http://schemas.microsoft.com/office/drawing/2014/main" id="{81A1342C-5853-6279-A05E-107E925024B5}"/>
              </a:ext>
            </a:extLst>
          </p:cNvPr>
          <p:cNvSpPr/>
          <p:nvPr/>
        </p:nvSpPr>
        <p:spPr bwMode="auto">
          <a:xfrm>
            <a:off x="5257800" y="3297237"/>
            <a:ext cx="304800" cy="1524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a:ln w="0"/>
              <a:effectLst>
                <a:outerShdw blurRad="38100" dist="19050" dir="2700000" algn="tl" rotWithShape="0">
                  <a:schemeClr val="dk1">
                    <a:alpha val="40000"/>
                  </a:schemeClr>
                </a:outerShdw>
              </a:effectLst>
              <a:latin typeface="Arial" charset="0"/>
              <a:ea typeface="宋体" pitchFamily="2" charset="-122"/>
            </a:endParaRPr>
          </a:p>
        </p:txBody>
      </p:sp>
      <p:cxnSp>
        <p:nvCxnSpPr>
          <p:cNvPr id="16" name="直接箭头连接符 15">
            <a:extLst>
              <a:ext uri="{FF2B5EF4-FFF2-40B4-BE49-F238E27FC236}">
                <a16:creationId xmlns:a16="http://schemas.microsoft.com/office/drawing/2014/main" id="{6BAB3C6B-08B4-FAA1-F3A6-20F07BE3E12A}"/>
              </a:ext>
            </a:extLst>
          </p:cNvPr>
          <p:cNvCxnSpPr>
            <a:cxnSpLocks/>
          </p:cNvCxnSpPr>
          <p:nvPr/>
        </p:nvCxnSpPr>
        <p:spPr bwMode="auto">
          <a:xfrm flipH="1" flipV="1">
            <a:off x="5439209" y="3449637"/>
            <a:ext cx="961591" cy="1046163"/>
          </a:xfrm>
          <a:prstGeom prst="straightConnector1">
            <a:avLst/>
          </a:prstGeom>
          <a:gradFill rotWithShape="1">
            <a:gsLst>
              <a:gs pos="0">
                <a:schemeClr val="tx2"/>
              </a:gs>
              <a:gs pos="100000">
                <a:schemeClr val="accent1"/>
              </a:gs>
            </a:gsLst>
            <a:lin ang="0" scaled="1"/>
          </a:gradFill>
          <a:ln w="19050" cap="flat" cmpd="sng" algn="ctr">
            <a:solidFill>
              <a:srgbClr val="FF0000"/>
            </a:solidFill>
            <a:prstDash val="solid"/>
            <a:round/>
            <a:headEnd type="none" w="med" len="med"/>
            <a:tailEnd type="triangle"/>
          </a:ln>
          <a:effectLst/>
        </p:spPr>
      </p:cxnSp>
      <p:sp>
        <p:nvSpPr>
          <p:cNvPr id="17" name="文本框 16">
            <a:extLst>
              <a:ext uri="{FF2B5EF4-FFF2-40B4-BE49-F238E27FC236}">
                <a16:creationId xmlns:a16="http://schemas.microsoft.com/office/drawing/2014/main" id="{6C4ACF94-063A-8240-5C0C-9FAAD8DAFEE3}"/>
              </a:ext>
            </a:extLst>
          </p:cNvPr>
          <p:cNvSpPr txBox="1"/>
          <p:nvPr/>
        </p:nvSpPr>
        <p:spPr>
          <a:xfrm>
            <a:off x="6096000" y="4495800"/>
            <a:ext cx="990600" cy="461665"/>
          </a:xfrm>
          <a:prstGeom prst="rect">
            <a:avLst/>
          </a:prstGeom>
          <a:noFill/>
          <a:ln>
            <a:solidFill>
              <a:srgbClr val="FF0000"/>
            </a:solidFill>
          </a:ln>
        </p:spPr>
        <p:txBody>
          <a:bodyPr wrap="square" rtlCol="0">
            <a:spAutoFit/>
          </a:bodyPr>
          <a:lstStyle/>
          <a:p>
            <a:r>
              <a:rPr lang="zh-CN" altLang="en-US" sz="1200" dirty="0">
                <a:solidFill>
                  <a:srgbClr val="FF0000"/>
                </a:solidFill>
              </a:rPr>
              <a:t>改为“靠右通行标志</a:t>
            </a:r>
          </a:p>
        </p:txBody>
      </p:sp>
    </p:spTree>
    <p:extLst>
      <p:ext uri="{BB962C8B-B14F-4D97-AF65-F5344CB8AC3E}">
        <p14:creationId xmlns:p14="http://schemas.microsoft.com/office/powerpoint/2010/main" val="125952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本框 1"/>
          <p:cNvSpPr txBox="1">
            <a:spLocks noChangeArrowheads="1"/>
          </p:cNvSpPr>
          <p:nvPr/>
        </p:nvSpPr>
        <p:spPr bwMode="auto">
          <a:xfrm>
            <a:off x="410322" y="411262"/>
            <a:ext cx="66996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r>
              <a:rPr lang="zh-CN" altLang="en-US" sz="2800" dirty="0">
                <a:latin typeface="微软雅黑" pitchFamily="34" charset="-122"/>
                <a:ea typeface="微软雅黑" pitchFamily="34" charset="-122"/>
              </a:rPr>
              <a:t>城镇化地区公路</a:t>
            </a:r>
            <a:endParaRPr lang="zh-CN" altLang="en-US" sz="2700" dirty="0">
              <a:latin typeface="微软雅黑" pitchFamily="34" charset="-122"/>
              <a:ea typeface="微软雅黑" pitchFamily="34" charset="-122"/>
            </a:endParaRPr>
          </a:p>
        </p:txBody>
      </p:sp>
      <p:sp>
        <p:nvSpPr>
          <p:cNvPr id="56323" name="文本框 17"/>
          <p:cNvSpPr txBox="1">
            <a:spLocks noChangeArrowheads="1"/>
          </p:cNvSpPr>
          <p:nvPr/>
        </p:nvSpPr>
        <p:spPr bwMode="auto">
          <a:xfrm>
            <a:off x="228600" y="1447800"/>
            <a:ext cx="533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r>
              <a:rPr lang="en-US" altLang="zh-CN" sz="2000" dirty="0">
                <a:solidFill>
                  <a:srgbClr val="FF0000"/>
                </a:solidFill>
                <a:latin typeface="微软雅黑" pitchFamily="34" charset="-122"/>
                <a:ea typeface="微软雅黑" pitchFamily="34" charset="-122"/>
              </a:rPr>
              <a:t>JTG2112-2021</a:t>
            </a:r>
            <a:r>
              <a:rPr lang="zh-CN" altLang="en-US" sz="2000" dirty="0">
                <a:solidFill>
                  <a:srgbClr val="FF0000"/>
                </a:solidFill>
                <a:latin typeface="微软雅黑" pitchFamily="34" charset="-122"/>
                <a:ea typeface="微软雅黑" pitchFamily="34" charset="-122"/>
              </a:rPr>
              <a:t>城镇化地区公路工程技术标准</a:t>
            </a:r>
          </a:p>
        </p:txBody>
      </p:sp>
      <p:pic>
        <p:nvPicPr>
          <p:cNvPr id="2" name="图片 1">
            <a:extLst>
              <a:ext uri="{FF2B5EF4-FFF2-40B4-BE49-F238E27FC236}">
                <a16:creationId xmlns:a16="http://schemas.microsoft.com/office/drawing/2014/main" id="{5FC473CA-C785-13C9-FE1C-3A3DD878F2A2}"/>
              </a:ext>
            </a:extLst>
          </p:cNvPr>
          <p:cNvPicPr>
            <a:picLocks noChangeAspect="1"/>
          </p:cNvPicPr>
          <p:nvPr/>
        </p:nvPicPr>
        <p:blipFill>
          <a:blip r:embed="rId2"/>
          <a:stretch>
            <a:fillRect/>
          </a:stretch>
        </p:blipFill>
        <p:spPr>
          <a:xfrm>
            <a:off x="5562600" y="1282936"/>
            <a:ext cx="3414380" cy="5260103"/>
          </a:xfrm>
          <a:prstGeom prst="rect">
            <a:avLst/>
          </a:prstGeom>
        </p:spPr>
      </p:pic>
      <p:pic>
        <p:nvPicPr>
          <p:cNvPr id="3" name="图片 2">
            <a:extLst>
              <a:ext uri="{FF2B5EF4-FFF2-40B4-BE49-F238E27FC236}">
                <a16:creationId xmlns:a16="http://schemas.microsoft.com/office/drawing/2014/main" id="{2DC20C3B-1436-98D1-11BC-C60DAE88D0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196" y="2483115"/>
            <a:ext cx="5108741" cy="2859746"/>
          </a:xfrm>
          <a:prstGeom prst="rect">
            <a:avLst/>
          </a:prstGeom>
          <a:noFill/>
          <a:ln>
            <a:noFill/>
          </a:ln>
        </p:spPr>
      </p:pic>
    </p:spTree>
    <p:extLst>
      <p:ext uri="{BB962C8B-B14F-4D97-AF65-F5344CB8AC3E}">
        <p14:creationId xmlns:p14="http://schemas.microsoft.com/office/powerpoint/2010/main" val="221584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61329" y="990600"/>
            <a:ext cx="8821341" cy="5693353"/>
          </a:xfrm>
          <a:prstGeom prst="rect">
            <a:avLst/>
          </a:prstGeom>
        </p:spPr>
        <p:txBody>
          <a:bodyPr wrap="square">
            <a:spAutoFit/>
          </a:bodyPr>
          <a:lstStyle/>
          <a:p>
            <a:pPr indent="342900" algn="l">
              <a:lnSpc>
                <a:spcPct val="150000"/>
              </a:lnSpc>
              <a:defRPr/>
            </a:pPr>
            <a:r>
              <a:rPr lang="zh-CN" altLang="zh-CN" sz="2400" b="1" kern="0" dirty="0">
                <a:ea typeface="微软雅黑" panose="020B0503020204020204" pitchFamily="34" charset="-122"/>
              </a:rPr>
              <a:t>定义了城镇化地区公路的功能</a:t>
            </a:r>
            <a:r>
              <a:rPr lang="zh-CN" altLang="zh-CN" sz="2400" kern="0" dirty="0">
                <a:ea typeface="微软雅黑" panose="020B0503020204020204" pitchFamily="34" charset="-122"/>
              </a:rPr>
              <a:t>：应考虑公路沿线</a:t>
            </a:r>
            <a:r>
              <a:rPr lang="zh-CN" altLang="zh-CN" sz="2400" kern="0" dirty="0">
                <a:solidFill>
                  <a:srgbClr val="FF0000"/>
                </a:solidFill>
                <a:ea typeface="微软雅黑" panose="020B0503020204020204" pitchFamily="34" charset="-122"/>
              </a:rPr>
              <a:t>短途交通集散</a:t>
            </a:r>
            <a:r>
              <a:rPr lang="zh-CN" altLang="zh-CN" sz="2400" kern="0" dirty="0">
                <a:ea typeface="微软雅黑" panose="020B0503020204020204" pitchFamily="34" charset="-122"/>
              </a:rPr>
              <a:t>的需求、</a:t>
            </a:r>
            <a:r>
              <a:rPr lang="zh-CN" altLang="zh-CN" sz="2400" kern="0" dirty="0">
                <a:solidFill>
                  <a:srgbClr val="FF0000"/>
                </a:solidFill>
                <a:ea typeface="微软雅黑" panose="020B0503020204020204" pitchFamily="34" charset="-122"/>
              </a:rPr>
              <a:t>非机动车及行人出行的需求</a:t>
            </a:r>
            <a:r>
              <a:rPr lang="zh-CN" altLang="zh-CN" sz="2400" kern="0" dirty="0">
                <a:ea typeface="微软雅黑" panose="020B0503020204020204" pitchFamily="34" charset="-122"/>
              </a:rPr>
              <a:t>。</a:t>
            </a:r>
            <a:endParaRPr lang="en-US" altLang="zh-CN" sz="2400" kern="0" dirty="0">
              <a:ea typeface="微软雅黑" panose="020B0503020204020204" pitchFamily="34" charset="-122"/>
            </a:endParaRPr>
          </a:p>
          <a:p>
            <a:pPr indent="342900" algn="l">
              <a:lnSpc>
                <a:spcPct val="150000"/>
              </a:lnSpc>
              <a:defRPr/>
            </a:pPr>
            <a:r>
              <a:rPr lang="en-US" altLang="zh-CN" sz="2400" kern="0" dirty="0">
                <a:latin typeface="Times New Roman" panose="02020603050405020304" pitchFamily="18" charset="0"/>
                <a:ea typeface="微软雅黑" panose="020B0503020204020204" pitchFamily="34" charset="-122"/>
              </a:rPr>
              <a:t>1.0.9</a:t>
            </a:r>
            <a:r>
              <a:rPr lang="en-US" altLang="zh-CN" sz="2400" kern="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sz="2400" kern="0" dirty="0">
                <a:ea typeface="微软雅黑" panose="020B0503020204020204" pitchFamily="34" charset="-122"/>
                <a:cs typeface="微软雅黑" panose="020B0503020204020204" pitchFamily="34" charset="-122"/>
              </a:rPr>
              <a:t>非机动车、行人密集路段</a:t>
            </a:r>
            <a:r>
              <a:rPr lang="zh-CN" altLang="zh-CN" sz="2400" kern="0" dirty="0">
                <a:solidFill>
                  <a:srgbClr val="FF0000"/>
                </a:solidFill>
                <a:ea typeface="微软雅黑" panose="020B0503020204020204" pitchFamily="34" charset="-122"/>
                <a:cs typeface="微软雅黑" panose="020B0503020204020204" pitchFamily="34" charset="-122"/>
              </a:rPr>
              <a:t>宜考虑非机动车和行人等的交通需求</a:t>
            </a:r>
            <a:r>
              <a:rPr lang="zh-CN" altLang="zh-CN" sz="2400" kern="0" dirty="0">
                <a:ea typeface="微软雅黑" panose="020B0503020204020204" pitchFamily="34" charset="-122"/>
                <a:cs typeface="微软雅黑" panose="020B0503020204020204" pitchFamily="34" charset="-122"/>
              </a:rPr>
              <a:t>，可根据交通组成情况设置非机动车道和人行道。</a:t>
            </a:r>
            <a:r>
              <a:rPr lang="en-US" altLang="zh-CN" sz="2400" kern="0" dirty="0">
                <a:latin typeface="Times New Roman" panose="02020603050405020304" pitchFamily="18" charset="0"/>
                <a:ea typeface="微软雅黑" panose="020B0503020204020204" pitchFamily="34" charset="-122"/>
                <a:cs typeface="微软雅黑" panose="020B0503020204020204" pitchFamily="34" charset="-122"/>
              </a:rPr>
              <a:t>”</a:t>
            </a:r>
          </a:p>
          <a:p>
            <a:pPr marL="257175" indent="-257175" algn="l">
              <a:lnSpc>
                <a:spcPct val="150000"/>
              </a:lnSpc>
              <a:buFont typeface="Wingdings" panose="05000000000000000000" pitchFamily="2" charset="2"/>
              <a:buChar char="n"/>
            </a:pPr>
            <a:r>
              <a:rPr lang="zh-CN"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关于</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公路与</a:t>
            </a:r>
            <a:r>
              <a:rPr lang="zh-CN" altLang="zh-CN" sz="2400" b="1" dirty="0">
                <a:solidFill>
                  <a:srgbClr val="000000"/>
                </a:solidFill>
                <a:latin typeface="微软雅黑" panose="020B0503020204020204" pitchFamily="34" charset="-122"/>
                <a:ea typeface="微软雅黑" panose="020B0503020204020204" pitchFamily="34" charset="-122"/>
              </a:rPr>
              <a:t>城镇化地区</a:t>
            </a:r>
            <a:r>
              <a:rPr lang="zh-CN"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衔接过渡</a:t>
            </a:r>
            <a:endParaRPr lang="zh-CN" altLang="zh-CN"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600075" lvl="1" indent="-257175" algn="l">
              <a:lnSpc>
                <a:spcPct val="150000"/>
              </a:lnSpc>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rPr>
              <a:t>进入城镇化地区的公路线形设计，有助于驾驶人</a:t>
            </a:r>
            <a:r>
              <a:rPr lang="zh-CN" altLang="zh-CN" sz="2000" dirty="0">
                <a:solidFill>
                  <a:srgbClr val="FF0000"/>
                </a:solidFill>
                <a:latin typeface="微软雅黑" panose="020B0503020204020204" pitchFamily="34" charset="-122"/>
                <a:ea typeface="微软雅黑" panose="020B0503020204020204" pitchFamily="34" charset="-122"/>
              </a:rPr>
              <a:t>控制速度</a:t>
            </a:r>
            <a:r>
              <a:rPr lang="zh-CN" altLang="zh-CN" sz="2000" dirty="0">
                <a:solidFill>
                  <a:srgbClr val="000000"/>
                </a:solidFill>
                <a:latin typeface="微软雅黑" panose="020B0503020204020204" pitchFamily="34" charset="-122"/>
                <a:ea typeface="微软雅黑" panose="020B0503020204020204" pitchFamily="34" charset="-122"/>
              </a:rPr>
              <a:t>，</a:t>
            </a:r>
            <a:r>
              <a:rPr lang="zh-CN" altLang="zh-CN" sz="2000" dirty="0">
                <a:solidFill>
                  <a:srgbClr val="FF0000"/>
                </a:solidFill>
                <a:latin typeface="微软雅黑" panose="020B0503020204020204" pitchFamily="34" charset="-122"/>
                <a:ea typeface="微软雅黑" panose="020B0503020204020204" pitchFamily="34" charset="-122"/>
              </a:rPr>
              <a:t>不是只靠限速标志</a:t>
            </a:r>
            <a:r>
              <a:rPr lang="zh-CN" altLang="zh-CN" sz="2000" dirty="0">
                <a:solidFill>
                  <a:srgbClr val="000000"/>
                </a:solidFill>
                <a:latin typeface="微软雅黑" panose="020B0503020204020204" pitchFamily="34" charset="-122"/>
                <a:ea typeface="微软雅黑" panose="020B0503020204020204" pitchFamily="34" charset="-122"/>
              </a:rPr>
              <a:t>；</a:t>
            </a:r>
          </a:p>
          <a:p>
            <a:pPr marL="600075" lvl="1" indent="-257175" algn="l">
              <a:lnSpc>
                <a:spcPct val="150000"/>
              </a:lnSpc>
              <a:spcAft>
                <a:spcPts val="881"/>
              </a:spcAft>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rPr>
              <a:t>横断面要有变化，提醒驾驶人环境发生了变化，如：增加辅路、中分带变宽、车道变窄、护栏高度降低等；</a:t>
            </a:r>
          </a:p>
          <a:p>
            <a:pPr marL="600075" lvl="1" indent="-257175" algn="l">
              <a:lnSpc>
                <a:spcPct val="150000"/>
              </a:lnSpc>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rPr>
              <a:t>通过这些变化、信号灯控制平交口等，</a:t>
            </a:r>
            <a:r>
              <a:rPr lang="zh-CN" altLang="zh-CN" sz="2000" dirty="0">
                <a:solidFill>
                  <a:srgbClr val="FF0000"/>
                </a:solidFill>
                <a:latin typeface="微软雅黑" panose="020B0503020204020204" pitchFamily="34" charset="-122"/>
                <a:ea typeface="微软雅黑" panose="020B0503020204020204" pitchFamily="34" charset="-122"/>
              </a:rPr>
              <a:t>让驾驶人明白这不是高速行驶的郊外公路的环境。</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8694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文本框 17"/>
          <p:cNvSpPr txBox="1">
            <a:spLocks noChangeArrowheads="1"/>
          </p:cNvSpPr>
          <p:nvPr/>
        </p:nvSpPr>
        <p:spPr bwMode="auto">
          <a:xfrm>
            <a:off x="533400" y="609600"/>
            <a:ext cx="8148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r>
              <a:rPr lang="en-US" altLang="zh-CN" sz="2000" dirty="0">
                <a:solidFill>
                  <a:srgbClr val="FF0000"/>
                </a:solidFill>
                <a:latin typeface="微软雅黑" pitchFamily="34" charset="-122"/>
                <a:ea typeface="微软雅黑" pitchFamily="34" charset="-122"/>
              </a:rPr>
              <a:t>JTG2112-2021</a:t>
            </a:r>
            <a:r>
              <a:rPr lang="zh-CN" altLang="en-US" sz="2000" dirty="0">
                <a:solidFill>
                  <a:srgbClr val="FF0000"/>
                </a:solidFill>
                <a:latin typeface="微软雅黑" pitchFamily="34" charset="-122"/>
                <a:ea typeface="微软雅黑" pitchFamily="34" charset="-122"/>
              </a:rPr>
              <a:t>城镇化地区公路工程技术标准</a:t>
            </a:r>
          </a:p>
        </p:txBody>
      </p:sp>
      <p:sp>
        <p:nvSpPr>
          <p:cNvPr id="21" name="矩形 20"/>
          <p:cNvSpPr/>
          <p:nvPr/>
        </p:nvSpPr>
        <p:spPr>
          <a:xfrm>
            <a:off x="337432" y="5422680"/>
            <a:ext cx="8469137" cy="943528"/>
          </a:xfrm>
          <a:prstGeom prst="rect">
            <a:avLst/>
          </a:prstGeom>
        </p:spPr>
        <p:txBody>
          <a:bodyPr wrap="square">
            <a:spAutoFit/>
          </a:bodyPr>
          <a:lstStyle/>
          <a:p>
            <a:pPr indent="342900" algn="just">
              <a:lnSpc>
                <a:spcPct val="150000"/>
              </a:lnSpc>
              <a:defRPr/>
            </a:pPr>
            <a:r>
              <a:rPr lang="zh-CN" altLang="zh-CN" sz="20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一级公路的辅路可以机非混行</a:t>
            </a:r>
            <a:r>
              <a:rPr lang="zh-CN" altLang="zh-CN" sz="2000" b="1" dirty="0">
                <a:latin typeface="宋体" panose="02010600030101010101" pitchFamily="2" charset="-122"/>
                <a:ea typeface="宋体" panose="02010600030101010101" pitchFamily="2" charset="-122"/>
                <a:cs typeface="Times New Roman" panose="02020603050405020304" pitchFamily="18" charset="0"/>
              </a:rPr>
              <a:t>，也可以只供机动车通行，另设非机动车道、人行道。</a:t>
            </a:r>
            <a:endParaRPr lang="en-US" altLang="zh-CN" sz="2000" b="1" kern="0" dirty="0">
              <a:latin typeface="宋体" panose="02010600030101010101" pitchFamily="2" charset="-122"/>
              <a:ea typeface="宋体" panose="02010600030101010101" pitchFamily="2" charset="-122"/>
              <a:cs typeface="微软雅黑" panose="020B0503020204020204" pitchFamily="34" charset="-122"/>
            </a:endParaRPr>
          </a:p>
        </p:txBody>
      </p:sp>
      <p:pic>
        <p:nvPicPr>
          <p:cNvPr id="12" name="图片 11">
            <a:extLst>
              <a:ext uri="{FF2B5EF4-FFF2-40B4-BE49-F238E27FC236}">
                <a16:creationId xmlns:a16="http://schemas.microsoft.com/office/drawing/2014/main" id="{06938554-3988-C83F-149F-082D6D7B661F}"/>
              </a:ext>
            </a:extLst>
          </p:cNvPr>
          <p:cNvPicPr>
            <a:picLocks noChangeAspect="1"/>
          </p:cNvPicPr>
          <p:nvPr/>
        </p:nvPicPr>
        <p:blipFill>
          <a:blip r:embed="rId2"/>
          <a:stretch>
            <a:fillRect/>
          </a:stretch>
        </p:blipFill>
        <p:spPr>
          <a:xfrm>
            <a:off x="152401" y="1447800"/>
            <a:ext cx="8991600" cy="3831888"/>
          </a:xfrm>
          <a:prstGeom prst="rect">
            <a:avLst/>
          </a:prstGeom>
        </p:spPr>
      </p:pic>
      <p:cxnSp>
        <p:nvCxnSpPr>
          <p:cNvPr id="3" name="直接连接符 2">
            <a:extLst>
              <a:ext uri="{FF2B5EF4-FFF2-40B4-BE49-F238E27FC236}">
                <a16:creationId xmlns:a16="http://schemas.microsoft.com/office/drawing/2014/main" id="{730E8B1F-B27F-D25B-7140-1AD0A1D96999}"/>
              </a:ext>
            </a:extLst>
          </p:cNvPr>
          <p:cNvCxnSpPr>
            <a:cxnSpLocks/>
          </p:cNvCxnSpPr>
          <p:nvPr/>
        </p:nvCxnSpPr>
        <p:spPr bwMode="auto">
          <a:xfrm>
            <a:off x="304800" y="3124200"/>
            <a:ext cx="1066800" cy="0"/>
          </a:xfrm>
          <a:prstGeom prst="line">
            <a:avLst/>
          </a:prstGeom>
          <a:gradFill rotWithShape="1">
            <a:gsLst>
              <a:gs pos="0">
                <a:schemeClr val="tx2"/>
              </a:gs>
              <a:gs pos="100000">
                <a:schemeClr val="accent1"/>
              </a:gs>
            </a:gsLst>
            <a:lin ang="0" scaled="1"/>
          </a:gradFill>
          <a:ln w="38100" cap="flat" cmpd="sng" algn="ctr">
            <a:solidFill>
              <a:srgbClr val="FF0000"/>
            </a:solidFill>
            <a:prstDash val="solid"/>
            <a:round/>
            <a:headEnd type="none" w="med" len="med"/>
            <a:tailEnd type="none" w="med" len="med"/>
          </a:ln>
          <a:effectLst/>
        </p:spPr>
      </p:cxnSp>
      <p:cxnSp>
        <p:nvCxnSpPr>
          <p:cNvPr id="6" name="直接连接符 5">
            <a:extLst>
              <a:ext uri="{FF2B5EF4-FFF2-40B4-BE49-F238E27FC236}">
                <a16:creationId xmlns:a16="http://schemas.microsoft.com/office/drawing/2014/main" id="{33E0FA82-0AD4-94EB-86E3-E4B50B21FCC1}"/>
              </a:ext>
            </a:extLst>
          </p:cNvPr>
          <p:cNvCxnSpPr>
            <a:cxnSpLocks/>
          </p:cNvCxnSpPr>
          <p:nvPr/>
        </p:nvCxnSpPr>
        <p:spPr bwMode="auto">
          <a:xfrm>
            <a:off x="4800600" y="2819400"/>
            <a:ext cx="1600200" cy="0"/>
          </a:xfrm>
          <a:prstGeom prst="line">
            <a:avLst/>
          </a:prstGeom>
          <a:gradFill rotWithShape="1">
            <a:gsLst>
              <a:gs pos="0">
                <a:schemeClr val="tx2"/>
              </a:gs>
              <a:gs pos="100000">
                <a:schemeClr val="accent1"/>
              </a:gs>
            </a:gsLst>
            <a:lin ang="0" scaled="1"/>
          </a:gradFill>
          <a:ln w="38100" cap="flat" cmpd="sng" algn="ctr">
            <a:solidFill>
              <a:srgbClr val="FF0000"/>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094ED70D-2E96-9E0A-B36F-7FB05650D0CD}"/>
              </a:ext>
            </a:extLst>
          </p:cNvPr>
          <p:cNvCxnSpPr>
            <a:cxnSpLocks/>
          </p:cNvCxnSpPr>
          <p:nvPr/>
        </p:nvCxnSpPr>
        <p:spPr bwMode="auto">
          <a:xfrm>
            <a:off x="3581400" y="3505200"/>
            <a:ext cx="1600200" cy="0"/>
          </a:xfrm>
          <a:prstGeom prst="line">
            <a:avLst/>
          </a:prstGeom>
          <a:gradFill rotWithShape="1">
            <a:gsLst>
              <a:gs pos="0">
                <a:schemeClr val="tx2"/>
              </a:gs>
              <a:gs pos="100000">
                <a:schemeClr val="accent1"/>
              </a:gs>
            </a:gsLst>
            <a:lin ang="0" scaled="1"/>
          </a:gradFill>
          <a:ln w="38100" cap="flat" cmpd="sng" algn="ctr">
            <a:solidFill>
              <a:srgbClr val="FF0000"/>
            </a:solidFill>
            <a:prstDash val="solid"/>
            <a:round/>
            <a:headEnd type="none" w="med" len="med"/>
            <a:tailEnd type="none" w="med" len="med"/>
          </a:ln>
          <a:effectLst/>
        </p:spPr>
      </p:cxnSp>
      <p:cxnSp>
        <p:nvCxnSpPr>
          <p:cNvPr id="9" name="直接连接符 8">
            <a:extLst>
              <a:ext uri="{FF2B5EF4-FFF2-40B4-BE49-F238E27FC236}">
                <a16:creationId xmlns:a16="http://schemas.microsoft.com/office/drawing/2014/main" id="{7C0FA917-C0A3-4822-8BF8-BE3A7471A49F}"/>
              </a:ext>
            </a:extLst>
          </p:cNvPr>
          <p:cNvCxnSpPr>
            <a:cxnSpLocks/>
          </p:cNvCxnSpPr>
          <p:nvPr/>
        </p:nvCxnSpPr>
        <p:spPr bwMode="auto">
          <a:xfrm>
            <a:off x="1600200" y="3848988"/>
            <a:ext cx="3429000" cy="0"/>
          </a:xfrm>
          <a:prstGeom prst="line">
            <a:avLst/>
          </a:prstGeom>
          <a:gradFill rotWithShape="1">
            <a:gsLst>
              <a:gs pos="0">
                <a:schemeClr val="tx2"/>
              </a:gs>
              <a:gs pos="100000">
                <a:schemeClr val="accent1"/>
              </a:gs>
            </a:gsLst>
            <a:lin ang="0" scaled="1"/>
          </a:gra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975165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文本框 17"/>
          <p:cNvSpPr txBox="1">
            <a:spLocks noChangeArrowheads="1"/>
          </p:cNvSpPr>
          <p:nvPr/>
        </p:nvSpPr>
        <p:spPr bwMode="auto">
          <a:xfrm>
            <a:off x="533400" y="458154"/>
            <a:ext cx="76350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r>
              <a:rPr lang="en-US" altLang="zh-CN" sz="2400" dirty="0">
                <a:solidFill>
                  <a:srgbClr val="FF0000"/>
                </a:solidFill>
                <a:latin typeface="微软雅黑" pitchFamily="34" charset="-122"/>
                <a:ea typeface="微软雅黑" pitchFamily="34" charset="-122"/>
              </a:rPr>
              <a:t>JTG2112-2021</a:t>
            </a:r>
            <a:r>
              <a:rPr lang="zh-CN" altLang="en-US" sz="2400" dirty="0">
                <a:solidFill>
                  <a:srgbClr val="FF0000"/>
                </a:solidFill>
                <a:latin typeface="微软雅黑" pitchFamily="34" charset="-122"/>
                <a:ea typeface="微软雅黑" pitchFamily="34" charset="-122"/>
              </a:rPr>
              <a:t>城镇化地区公路工程技术标准</a:t>
            </a:r>
          </a:p>
        </p:txBody>
      </p:sp>
      <p:sp>
        <p:nvSpPr>
          <p:cNvPr id="21" name="矩形 20"/>
          <p:cNvSpPr/>
          <p:nvPr/>
        </p:nvSpPr>
        <p:spPr>
          <a:xfrm>
            <a:off x="205109" y="937746"/>
            <a:ext cx="8469137" cy="481863"/>
          </a:xfrm>
          <a:prstGeom prst="rect">
            <a:avLst/>
          </a:prstGeom>
        </p:spPr>
        <p:txBody>
          <a:bodyPr wrap="square">
            <a:spAutoFit/>
          </a:bodyPr>
          <a:lstStyle/>
          <a:p>
            <a:pPr indent="342900" algn="just">
              <a:lnSpc>
                <a:spcPct val="150000"/>
              </a:lnSpc>
              <a:defRPr/>
            </a:pPr>
            <a:r>
              <a:rPr lang="en-US" altLang="zh-CN" sz="2000" b="1"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8.1.2 </a:t>
            </a:r>
            <a:r>
              <a:rPr lang="zh-CN" altLang="zh-CN" sz="2000" b="1"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平面交叉的间距</a:t>
            </a:r>
            <a:endParaRPr lang="en-US" altLang="zh-CN" sz="2000" b="1" kern="0" dirty="0">
              <a:solidFill>
                <a:schemeClr val="bg2">
                  <a:lumMod val="10000"/>
                </a:schemeClr>
              </a:solidFill>
              <a:latin typeface="宋体" panose="02010600030101010101" pitchFamily="2" charset="-122"/>
              <a:ea typeface="宋体" panose="02010600030101010101" pitchFamily="2" charset="-122"/>
              <a:cs typeface="微软雅黑" panose="020B0503020204020204" pitchFamily="34" charset="-122"/>
            </a:endParaRPr>
          </a:p>
        </p:txBody>
      </p:sp>
      <p:pic>
        <p:nvPicPr>
          <p:cNvPr id="2" name="图片 1">
            <a:extLst>
              <a:ext uri="{FF2B5EF4-FFF2-40B4-BE49-F238E27FC236}">
                <a16:creationId xmlns:a16="http://schemas.microsoft.com/office/drawing/2014/main" id="{D8304815-3A86-EA2E-B046-59E0089D44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697" y="1419609"/>
            <a:ext cx="8896051" cy="2177474"/>
          </a:xfrm>
          <a:prstGeom prst="rect">
            <a:avLst/>
          </a:prstGeom>
          <a:noFill/>
          <a:ln>
            <a:noFill/>
          </a:ln>
        </p:spPr>
      </p:pic>
      <p:pic>
        <p:nvPicPr>
          <p:cNvPr id="3" name="图片 2">
            <a:extLst>
              <a:ext uri="{FF2B5EF4-FFF2-40B4-BE49-F238E27FC236}">
                <a16:creationId xmlns:a16="http://schemas.microsoft.com/office/drawing/2014/main" id="{5A6BC6B4-6717-8118-E64C-60FF2D537FA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941" y="4114800"/>
            <a:ext cx="8798639" cy="1772604"/>
          </a:xfrm>
          <a:prstGeom prst="rect">
            <a:avLst/>
          </a:prstGeom>
          <a:noFill/>
          <a:ln>
            <a:noFill/>
          </a:ln>
        </p:spPr>
      </p:pic>
    </p:spTree>
    <p:extLst>
      <p:ext uri="{BB962C8B-B14F-4D97-AF65-F5344CB8AC3E}">
        <p14:creationId xmlns:p14="http://schemas.microsoft.com/office/powerpoint/2010/main" val="1260454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文本框 17"/>
          <p:cNvSpPr txBox="1">
            <a:spLocks noChangeArrowheads="1"/>
          </p:cNvSpPr>
          <p:nvPr/>
        </p:nvSpPr>
        <p:spPr bwMode="auto">
          <a:xfrm>
            <a:off x="381000" y="533400"/>
            <a:ext cx="8529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r>
              <a:rPr lang="en-US" altLang="zh-CN" sz="2400" dirty="0">
                <a:solidFill>
                  <a:srgbClr val="FF0000"/>
                </a:solidFill>
                <a:latin typeface="微软雅黑" pitchFamily="34" charset="-122"/>
                <a:ea typeface="微软雅黑" pitchFamily="34" charset="-122"/>
              </a:rPr>
              <a:t>JTG2112-2021</a:t>
            </a:r>
            <a:r>
              <a:rPr lang="zh-CN" altLang="en-US" sz="2400" dirty="0">
                <a:solidFill>
                  <a:srgbClr val="FF0000"/>
                </a:solidFill>
                <a:latin typeface="微软雅黑" pitchFamily="34" charset="-122"/>
                <a:ea typeface="微软雅黑" pitchFamily="34" charset="-122"/>
              </a:rPr>
              <a:t>城镇化地区公路工程技术标准</a:t>
            </a:r>
          </a:p>
        </p:txBody>
      </p:sp>
      <p:sp>
        <p:nvSpPr>
          <p:cNvPr id="21" name="矩形 20"/>
          <p:cNvSpPr/>
          <p:nvPr/>
        </p:nvSpPr>
        <p:spPr>
          <a:xfrm>
            <a:off x="304800" y="1143000"/>
            <a:ext cx="8469137" cy="559769"/>
          </a:xfrm>
          <a:prstGeom prst="rect">
            <a:avLst/>
          </a:prstGeom>
        </p:spPr>
        <p:txBody>
          <a:bodyPr wrap="square">
            <a:spAutoFit/>
          </a:bodyPr>
          <a:lstStyle/>
          <a:p>
            <a:pPr indent="342900" algn="just">
              <a:lnSpc>
                <a:spcPct val="150000"/>
              </a:lnSpc>
              <a:defRPr/>
            </a:pPr>
            <a:r>
              <a:rPr lang="en-US" altLang="zh-CN" sz="2400" b="1"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8.1.7 </a:t>
            </a:r>
            <a:r>
              <a:rPr lang="zh-CN" altLang="zh-CN" sz="2400" b="1"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非机动车与行人过街设施</a:t>
            </a:r>
            <a:endParaRPr lang="en-US" altLang="zh-CN" sz="2400" b="1" kern="0" dirty="0">
              <a:solidFill>
                <a:schemeClr val="bg2">
                  <a:lumMod val="10000"/>
                </a:schemeClr>
              </a:solidFill>
              <a:latin typeface="宋体" panose="02010600030101010101" pitchFamily="2" charset="-122"/>
              <a:ea typeface="宋体" panose="02010600030101010101" pitchFamily="2" charset="-122"/>
              <a:cs typeface="微软雅黑" panose="020B0503020204020204" pitchFamily="34" charset="-122"/>
            </a:endParaRPr>
          </a:p>
        </p:txBody>
      </p:sp>
      <p:pic>
        <p:nvPicPr>
          <p:cNvPr id="5" name="图片 4">
            <a:extLst>
              <a:ext uri="{FF2B5EF4-FFF2-40B4-BE49-F238E27FC236}">
                <a16:creationId xmlns:a16="http://schemas.microsoft.com/office/drawing/2014/main" id="{D535F788-8B39-CB28-E584-DB3B02C97947}"/>
              </a:ext>
            </a:extLst>
          </p:cNvPr>
          <p:cNvPicPr>
            <a:picLocks noChangeAspect="1"/>
          </p:cNvPicPr>
          <p:nvPr/>
        </p:nvPicPr>
        <p:blipFill>
          <a:blip r:embed="rId2"/>
          <a:stretch>
            <a:fillRect/>
          </a:stretch>
        </p:blipFill>
        <p:spPr>
          <a:xfrm>
            <a:off x="200861" y="2133600"/>
            <a:ext cx="8742278" cy="3064267"/>
          </a:xfrm>
          <a:prstGeom prst="rect">
            <a:avLst/>
          </a:prstGeom>
        </p:spPr>
      </p:pic>
    </p:spTree>
    <p:extLst>
      <p:ext uri="{BB962C8B-B14F-4D97-AF65-F5344CB8AC3E}">
        <p14:creationId xmlns:p14="http://schemas.microsoft.com/office/powerpoint/2010/main" val="3079608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48064" y="995065"/>
            <a:ext cx="8572847" cy="5670270"/>
          </a:xfrm>
          <a:prstGeom prst="rect">
            <a:avLst/>
          </a:prstGeom>
        </p:spPr>
        <p:txBody>
          <a:bodyPr wrap="square">
            <a:spAutoFit/>
          </a:bodyPr>
          <a:lstStyle/>
          <a:p>
            <a:pPr algn="l">
              <a:lnSpc>
                <a:spcPct val="150000"/>
              </a:lnSpc>
            </a:pPr>
            <a:r>
              <a:rPr lang="zh-CN" altLang="en-US" sz="2400" b="1" dirty="0">
                <a:solidFill>
                  <a:srgbClr val="000000"/>
                </a:solidFill>
                <a:latin typeface="微软雅黑" panose="020B0503020204020204" pitchFamily="34" charset="-122"/>
                <a:ea typeface="微软雅黑" panose="020B0503020204020204" pitchFamily="34" charset="-122"/>
              </a:rPr>
              <a:t>护栏与一般公路不同</a:t>
            </a:r>
            <a:endParaRPr lang="zh-CN" altLang="en-US" sz="2400" dirty="0">
              <a:solidFill>
                <a:srgbClr val="000000"/>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①与郊外公路不同，和城市道路给驾驶人的驾驶环境类似；</a:t>
            </a:r>
          </a:p>
          <a:p>
            <a:pPr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②</a:t>
            </a:r>
            <a:r>
              <a:rPr lang="zh-CN" altLang="en-US" sz="2000" dirty="0">
                <a:solidFill>
                  <a:srgbClr val="FF0000"/>
                </a:solidFill>
                <a:latin typeface="微软雅黑" panose="020B0503020204020204" pitchFamily="34" charset="-122"/>
                <a:ea typeface="微软雅黑" panose="020B0503020204020204" pitchFamily="34" charset="-122"/>
              </a:rPr>
              <a:t>干线一级公路侧分带基本不设护栏，除非主路路侧比较危险</a:t>
            </a:r>
            <a:r>
              <a:rPr lang="zh-CN" altLang="en-US" sz="2000" dirty="0">
                <a:solidFill>
                  <a:srgbClr val="000000"/>
                </a:solidFill>
                <a:latin typeface="微软雅黑" panose="020B0503020204020204" pitchFamily="34" charset="-122"/>
                <a:ea typeface="微软雅黑" panose="020B0503020204020204" pitchFamily="34" charset="-122"/>
              </a:rPr>
              <a:t>，如高架部分。</a:t>
            </a:r>
          </a:p>
          <a:p>
            <a:pPr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③速度低，护栏等级比公路降低。</a:t>
            </a:r>
            <a:endParaRPr lang="en-US" altLang="zh-CN" sz="2000" dirty="0">
              <a:solidFill>
                <a:srgbClr val="000000"/>
              </a:solidFill>
              <a:latin typeface="微软雅黑" panose="020B0503020204020204" pitchFamily="34" charset="-122"/>
              <a:ea typeface="微软雅黑" panose="020B0503020204020204" pitchFamily="34" charset="-122"/>
            </a:endParaRPr>
          </a:p>
          <a:p>
            <a:pPr algn="l">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9.1.2 </a:t>
            </a:r>
            <a:r>
              <a:rPr lang="zh-CN" altLang="en-US" sz="2000" dirty="0">
                <a:solidFill>
                  <a:srgbClr val="000000"/>
                </a:solidFill>
                <a:latin typeface="微软雅黑" panose="020B0503020204020204" pitchFamily="34" charset="-122"/>
                <a:ea typeface="微软雅黑" panose="020B0503020204020204" pitchFamily="34" charset="-122"/>
              </a:rPr>
              <a:t>护栏设置应符合下列规定： </a:t>
            </a:r>
          </a:p>
          <a:p>
            <a:pPr algn="l">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1 </a:t>
            </a:r>
            <a:r>
              <a:rPr lang="zh-CN" altLang="en-US" sz="2000" dirty="0">
                <a:solidFill>
                  <a:srgbClr val="000000"/>
                </a:solidFill>
                <a:latin typeface="微软雅黑" panose="020B0503020204020204" pitchFamily="34" charset="-122"/>
                <a:ea typeface="微软雅黑" panose="020B0503020204020204" pitchFamily="34" charset="-122"/>
              </a:rPr>
              <a:t>一级公路速度为</a:t>
            </a:r>
            <a:r>
              <a:rPr lang="en-US" altLang="zh-CN" sz="2000" dirty="0">
                <a:solidFill>
                  <a:srgbClr val="000000"/>
                </a:solidFill>
                <a:latin typeface="微软雅黑" panose="020B0503020204020204" pitchFamily="34" charset="-122"/>
                <a:ea typeface="微软雅黑" panose="020B0503020204020204" pitchFamily="34" charset="-122"/>
              </a:rPr>
              <a:t>100km/h</a:t>
            </a:r>
            <a:r>
              <a:rPr lang="zh-CN" altLang="en-US" sz="2000" dirty="0">
                <a:solidFill>
                  <a:srgbClr val="000000"/>
                </a:solidFill>
                <a:latin typeface="微软雅黑" panose="020B0503020204020204" pitchFamily="34" charset="-122"/>
                <a:ea typeface="微软雅黑" panose="020B0503020204020204" pitchFamily="34" charset="-122"/>
              </a:rPr>
              <a:t>，且整体式断面中间带实际净区宽度小于或等于</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公路交通安全设施设计规范</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JTG D81-2017</a:t>
            </a:r>
            <a:r>
              <a:rPr lang="zh-CN" altLang="en-US" sz="2000" dirty="0">
                <a:solidFill>
                  <a:srgbClr val="000000"/>
                </a:solidFill>
                <a:latin typeface="微软雅黑" panose="020B0503020204020204" pitchFamily="34" charset="-122"/>
                <a:ea typeface="微软雅黑" panose="020B0503020204020204" pitchFamily="34" charset="-122"/>
              </a:rPr>
              <a:t>）附录</a:t>
            </a:r>
            <a:r>
              <a:rPr lang="en-US" altLang="zh-CN" sz="2000" dirty="0">
                <a:solidFill>
                  <a:srgbClr val="000000"/>
                </a:solidFill>
                <a:latin typeface="微软雅黑" panose="020B0503020204020204" pitchFamily="34" charset="-122"/>
                <a:ea typeface="微软雅黑" panose="020B0503020204020204" pitchFamily="34" charset="-122"/>
              </a:rPr>
              <a:t>A</a:t>
            </a:r>
            <a:r>
              <a:rPr lang="zh-CN" altLang="en-US" sz="2000" dirty="0">
                <a:solidFill>
                  <a:srgbClr val="000000"/>
                </a:solidFill>
                <a:latin typeface="微软雅黑" panose="020B0503020204020204" pitchFamily="34" charset="-122"/>
                <a:ea typeface="微软雅黑" panose="020B0503020204020204" pitchFamily="34" charset="-122"/>
              </a:rPr>
              <a:t>规定的计算净区宽度时，</a:t>
            </a:r>
            <a:r>
              <a:rPr lang="zh-CN" altLang="en-US" sz="2000" dirty="0">
                <a:solidFill>
                  <a:srgbClr val="FF0000"/>
                </a:solidFill>
                <a:latin typeface="微软雅黑" panose="020B0503020204020204" pitchFamily="34" charset="-122"/>
                <a:ea typeface="微软雅黑" panose="020B0503020204020204" pitchFamily="34" charset="-122"/>
              </a:rPr>
              <a:t>应设置中央分隔带护栏</a:t>
            </a:r>
            <a:r>
              <a:rPr lang="zh-CN" altLang="en-US" sz="2000" dirty="0">
                <a:solidFill>
                  <a:srgbClr val="000000"/>
                </a:solidFill>
                <a:latin typeface="微软雅黑" panose="020B0503020204020204" pitchFamily="34" charset="-122"/>
                <a:ea typeface="微软雅黑" panose="020B0503020204020204" pitchFamily="34" charset="-122"/>
              </a:rPr>
              <a:t>。</a:t>
            </a:r>
          </a:p>
          <a:p>
            <a:pPr algn="l">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2 </a:t>
            </a:r>
            <a:r>
              <a:rPr lang="zh-CN" altLang="en-US" sz="2000" dirty="0">
                <a:solidFill>
                  <a:srgbClr val="000000"/>
                </a:solidFill>
                <a:latin typeface="微软雅黑" panose="020B0503020204020204" pitchFamily="34" charset="-122"/>
                <a:ea typeface="微软雅黑" panose="020B0503020204020204" pitchFamily="34" charset="-122"/>
              </a:rPr>
              <a:t>高速公路、一级公路的</a:t>
            </a:r>
            <a:r>
              <a:rPr lang="zh-CN" altLang="en-US" sz="2000" dirty="0">
                <a:solidFill>
                  <a:srgbClr val="FF0000"/>
                </a:solidFill>
                <a:latin typeface="微软雅黑" panose="020B0503020204020204" pitchFamily="34" charset="-122"/>
                <a:ea typeface="微软雅黑" panose="020B0503020204020204" pitchFamily="34" charset="-122"/>
              </a:rPr>
              <a:t>主路、辅路之间净区宽度范围内，高差大于</a:t>
            </a:r>
            <a:r>
              <a:rPr lang="en-US" altLang="zh-CN" sz="2000" dirty="0">
                <a:solidFill>
                  <a:srgbClr val="FF0000"/>
                </a:solidFill>
                <a:latin typeface="微软雅黑" panose="020B0503020204020204" pitchFamily="34" charset="-122"/>
                <a:ea typeface="微软雅黑" panose="020B0503020204020204" pitchFamily="34" charset="-122"/>
              </a:rPr>
              <a:t>3</a:t>
            </a:r>
            <a:r>
              <a:rPr lang="zh-CN" altLang="en-US" sz="2000" dirty="0">
                <a:solidFill>
                  <a:srgbClr val="FF0000"/>
                </a:solidFill>
                <a:latin typeface="微软雅黑" panose="020B0503020204020204" pitchFamily="34" charset="-122"/>
                <a:ea typeface="微软雅黑" panose="020B0503020204020204" pitchFamily="34" charset="-122"/>
              </a:rPr>
              <a:t>米且边坡陡于</a:t>
            </a:r>
            <a:r>
              <a:rPr lang="en-US" altLang="zh-CN" sz="2000" dirty="0">
                <a:solidFill>
                  <a:srgbClr val="FF0000"/>
                </a:solidFill>
                <a:latin typeface="微软雅黑" panose="020B0503020204020204" pitchFamily="34" charset="-122"/>
                <a:ea typeface="微软雅黑" panose="020B0503020204020204" pitchFamily="34" charset="-122"/>
              </a:rPr>
              <a:t>1:3.5</a:t>
            </a:r>
            <a:r>
              <a:rPr lang="zh-CN" altLang="en-US" sz="2000" dirty="0">
                <a:solidFill>
                  <a:srgbClr val="FF0000"/>
                </a:solidFill>
                <a:latin typeface="微软雅黑" panose="020B0503020204020204" pitchFamily="34" charset="-122"/>
                <a:ea typeface="微软雅黑" panose="020B0503020204020204" pitchFamily="34" charset="-122"/>
              </a:rPr>
              <a:t>时</a:t>
            </a:r>
            <a:r>
              <a:rPr lang="zh-CN" altLang="en-US" sz="2000" dirty="0">
                <a:solidFill>
                  <a:srgbClr val="000000"/>
                </a:solidFill>
                <a:latin typeface="微软雅黑" panose="020B0503020204020204" pitchFamily="34" charset="-122"/>
                <a:ea typeface="微软雅黑" panose="020B0503020204020204" pitchFamily="34" charset="-122"/>
              </a:rPr>
              <a:t>，高的一侧应设置护栏。</a:t>
            </a:r>
          </a:p>
          <a:p>
            <a:pPr algn="l">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3 </a:t>
            </a:r>
            <a:r>
              <a:rPr lang="zh-CN" altLang="en-US" sz="2000" dirty="0">
                <a:solidFill>
                  <a:srgbClr val="000000"/>
                </a:solidFill>
                <a:latin typeface="微软雅黑" panose="020B0503020204020204" pitchFamily="34" charset="-122"/>
                <a:ea typeface="微软雅黑" panose="020B0503020204020204" pitchFamily="34" charset="-122"/>
              </a:rPr>
              <a:t>公路上跨城市道路、轨道交通，或净区宽度范围内与轨道交通并行，应设置路侧护栏。</a:t>
            </a:r>
          </a:p>
        </p:txBody>
      </p:sp>
      <p:sp>
        <p:nvSpPr>
          <p:cNvPr id="2" name="文本框 17">
            <a:extLst>
              <a:ext uri="{FF2B5EF4-FFF2-40B4-BE49-F238E27FC236}">
                <a16:creationId xmlns:a16="http://schemas.microsoft.com/office/drawing/2014/main" id="{220081CA-F6FA-95CD-BB57-4445DFBDEDCF}"/>
              </a:ext>
            </a:extLst>
          </p:cNvPr>
          <p:cNvSpPr txBox="1">
            <a:spLocks noChangeArrowheads="1"/>
          </p:cNvSpPr>
          <p:nvPr/>
        </p:nvSpPr>
        <p:spPr bwMode="auto">
          <a:xfrm>
            <a:off x="381000" y="533400"/>
            <a:ext cx="8529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r>
              <a:rPr lang="en-US" altLang="zh-CN" sz="2400" dirty="0">
                <a:solidFill>
                  <a:srgbClr val="FF0000"/>
                </a:solidFill>
                <a:latin typeface="微软雅黑" pitchFamily="34" charset="-122"/>
                <a:ea typeface="微软雅黑" pitchFamily="34" charset="-122"/>
              </a:rPr>
              <a:t>JTG2112-2021</a:t>
            </a:r>
            <a:r>
              <a:rPr lang="zh-CN" altLang="en-US" sz="2400" dirty="0">
                <a:solidFill>
                  <a:srgbClr val="FF0000"/>
                </a:solidFill>
                <a:latin typeface="微软雅黑" pitchFamily="34" charset="-122"/>
                <a:ea typeface="微软雅黑" pitchFamily="34" charset="-122"/>
              </a:rPr>
              <a:t>城镇化地区公路工程技术标准</a:t>
            </a:r>
          </a:p>
        </p:txBody>
      </p:sp>
    </p:spTree>
    <p:extLst>
      <p:ext uri="{BB962C8B-B14F-4D97-AF65-F5344CB8AC3E}">
        <p14:creationId xmlns:p14="http://schemas.microsoft.com/office/powerpoint/2010/main" val="2279162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37432" y="1600200"/>
            <a:ext cx="8572846" cy="4458849"/>
          </a:xfrm>
          <a:prstGeom prst="rect">
            <a:avLst/>
          </a:prstGeom>
        </p:spPr>
        <p:txBody>
          <a:bodyPr wrap="square">
            <a:spAutoFit/>
          </a:bodyPr>
          <a:lstStyle/>
          <a:p>
            <a:pPr algn="l">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9.1.3 </a:t>
            </a:r>
            <a:r>
              <a:rPr lang="zh-CN" altLang="en-US" sz="2400" dirty="0">
                <a:solidFill>
                  <a:srgbClr val="000000"/>
                </a:solidFill>
                <a:latin typeface="微软雅黑" panose="020B0503020204020204" pitchFamily="34" charset="-122"/>
                <a:ea typeface="微软雅黑" panose="020B0503020204020204" pitchFamily="34" charset="-122"/>
              </a:rPr>
              <a:t>隔离设施设置应符合下列规定：</a:t>
            </a:r>
          </a:p>
          <a:p>
            <a:pPr algn="l">
              <a:lnSpc>
                <a:spcPct val="150000"/>
              </a:lnSpc>
            </a:pPr>
            <a:r>
              <a:rPr lang="en-US" altLang="zh-CN" sz="2400" dirty="0">
                <a:solidFill>
                  <a:srgbClr val="000000"/>
                </a:solidFill>
                <a:latin typeface="Times New Roman" panose="02020603050405020304" pitchFamily="18" charset="0"/>
                <a:ea typeface="微软雅黑" panose="020B0503020204020204" pitchFamily="34" charset="-122"/>
              </a:rPr>
              <a:t>1 </a:t>
            </a:r>
            <a:r>
              <a:rPr lang="zh-CN" altLang="en-US" sz="2400" dirty="0">
                <a:solidFill>
                  <a:srgbClr val="000000"/>
                </a:solidFill>
                <a:latin typeface="微软雅黑" panose="020B0503020204020204" pitchFamily="34" charset="-122"/>
                <a:ea typeface="微软雅黑" panose="020B0503020204020204" pitchFamily="34" charset="-122"/>
              </a:rPr>
              <a:t>设置慢车道的二级公路，设计速度</a:t>
            </a:r>
            <a:r>
              <a:rPr lang="en-US" altLang="zh-CN" sz="2400" dirty="0">
                <a:solidFill>
                  <a:srgbClr val="FF0000"/>
                </a:solidFill>
                <a:latin typeface="Times New Roman" panose="02020603050405020304" pitchFamily="18" charset="0"/>
                <a:ea typeface="微软雅黑" panose="020B0503020204020204" pitchFamily="34" charset="-122"/>
              </a:rPr>
              <a:t>80km/h</a:t>
            </a:r>
            <a:r>
              <a:rPr lang="zh-CN" altLang="en-US" sz="2400" dirty="0">
                <a:solidFill>
                  <a:srgbClr val="FF0000"/>
                </a:solidFill>
                <a:latin typeface="微软雅黑" panose="020B0503020204020204" pitchFamily="34" charset="-122"/>
                <a:ea typeface="微软雅黑" panose="020B0503020204020204" pitchFamily="34" charset="-122"/>
              </a:rPr>
              <a:t>时宜设置隔离设施分隔对向交通</a:t>
            </a:r>
            <a:r>
              <a:rPr lang="zh-CN" altLang="en-US" sz="2400" dirty="0">
                <a:solidFill>
                  <a:srgbClr val="000000"/>
                </a:solidFill>
                <a:latin typeface="微软雅黑" panose="020B0503020204020204" pitchFamily="34" charset="-122"/>
                <a:ea typeface="微软雅黑" panose="020B0503020204020204" pitchFamily="34" charset="-122"/>
              </a:rPr>
              <a:t>。</a:t>
            </a:r>
          </a:p>
          <a:p>
            <a:pPr algn="l">
              <a:lnSpc>
                <a:spcPct val="150000"/>
              </a:lnSpc>
            </a:pPr>
            <a:r>
              <a:rPr lang="en-US" altLang="zh-CN" sz="2400" dirty="0">
                <a:solidFill>
                  <a:srgbClr val="000000"/>
                </a:solidFill>
                <a:latin typeface="Times New Roman" panose="02020603050405020304" pitchFamily="18" charset="0"/>
                <a:ea typeface="微软雅黑" panose="020B0503020204020204" pitchFamily="34" charset="-122"/>
              </a:rPr>
              <a:t>2 </a:t>
            </a:r>
            <a:r>
              <a:rPr lang="zh-CN" altLang="en-US" sz="2400" dirty="0">
                <a:solidFill>
                  <a:srgbClr val="000000"/>
                </a:solidFill>
                <a:latin typeface="微软雅黑" panose="020B0503020204020204" pitchFamily="34" charset="-122"/>
                <a:ea typeface="微软雅黑" panose="020B0503020204020204" pitchFamily="34" charset="-122"/>
              </a:rPr>
              <a:t>设计速度</a:t>
            </a:r>
            <a:r>
              <a:rPr lang="zh-CN" altLang="en-US" sz="2400" dirty="0">
                <a:solidFill>
                  <a:srgbClr val="FF0000"/>
                </a:solidFill>
                <a:latin typeface="微软雅黑" panose="020B0503020204020204" pitchFamily="34" charset="-122"/>
                <a:ea typeface="微软雅黑" panose="020B0503020204020204" pitchFamily="34" charset="-122"/>
              </a:rPr>
              <a:t>大于或等于</a:t>
            </a:r>
            <a:r>
              <a:rPr lang="en-US" altLang="zh-CN" sz="2400" dirty="0">
                <a:solidFill>
                  <a:srgbClr val="FF0000"/>
                </a:solidFill>
                <a:latin typeface="Times New Roman" panose="02020603050405020304" pitchFamily="18" charset="0"/>
                <a:ea typeface="微软雅黑" panose="020B0503020204020204" pitchFamily="34" charset="-122"/>
              </a:rPr>
              <a:t>60km/h</a:t>
            </a:r>
            <a:r>
              <a:rPr lang="zh-CN" altLang="en-US" sz="2400" dirty="0">
                <a:solidFill>
                  <a:srgbClr val="000000"/>
                </a:solidFill>
                <a:latin typeface="微软雅黑" panose="020B0503020204020204" pitchFamily="34" charset="-122"/>
                <a:ea typeface="微软雅黑" panose="020B0503020204020204" pitchFamily="34" charset="-122"/>
              </a:rPr>
              <a:t>且设置非机动车道时，</a:t>
            </a:r>
            <a:r>
              <a:rPr lang="zh-CN" altLang="en-US" sz="2400" dirty="0">
                <a:solidFill>
                  <a:srgbClr val="FF0000"/>
                </a:solidFill>
                <a:latin typeface="微软雅黑" panose="020B0503020204020204" pitchFamily="34" charset="-122"/>
                <a:ea typeface="微软雅黑" panose="020B0503020204020204" pitchFamily="34" charset="-122"/>
              </a:rPr>
              <a:t>宜设置隔离设施分隔机动车与非机动车交通。</a:t>
            </a:r>
          </a:p>
          <a:p>
            <a:pPr algn="l">
              <a:lnSpc>
                <a:spcPct val="150000"/>
              </a:lnSpc>
            </a:pPr>
            <a:r>
              <a:rPr lang="en-US" altLang="zh-CN" sz="2400" dirty="0">
                <a:solidFill>
                  <a:srgbClr val="000000"/>
                </a:solidFill>
                <a:latin typeface="Times New Roman" panose="02020603050405020304" pitchFamily="18" charset="0"/>
                <a:ea typeface="微软雅黑" panose="020B0503020204020204" pitchFamily="34" charset="-122"/>
              </a:rPr>
              <a:t>3 </a:t>
            </a:r>
            <a:r>
              <a:rPr lang="zh-CN" altLang="en-US" sz="2400" dirty="0">
                <a:solidFill>
                  <a:srgbClr val="000000"/>
                </a:solidFill>
                <a:latin typeface="微软雅黑" panose="020B0503020204020204" pitchFamily="34" charset="-122"/>
                <a:ea typeface="微软雅黑" panose="020B0503020204020204" pitchFamily="34" charset="-122"/>
              </a:rPr>
              <a:t>中央分隔带、侧分隔带上</a:t>
            </a:r>
            <a:r>
              <a:rPr lang="zh-CN" altLang="en-US" sz="2400" dirty="0">
                <a:solidFill>
                  <a:srgbClr val="FF0000"/>
                </a:solidFill>
                <a:latin typeface="微软雅黑" panose="020B0503020204020204" pitchFamily="34" charset="-122"/>
                <a:ea typeface="微软雅黑" panose="020B0503020204020204" pitchFamily="34" charset="-122"/>
              </a:rPr>
              <a:t>可设置阻碍非机动车及行人横过公路的隔离设施</a:t>
            </a:r>
            <a:r>
              <a:rPr lang="zh-CN" altLang="en-US" sz="2400" dirty="0">
                <a:solidFill>
                  <a:srgbClr val="000000"/>
                </a:solidFill>
                <a:latin typeface="微软雅黑" panose="020B0503020204020204" pitchFamily="34" charset="-122"/>
                <a:ea typeface="微软雅黑" panose="020B0503020204020204" pitchFamily="34" charset="-122"/>
              </a:rPr>
              <a:t>。</a:t>
            </a:r>
          </a:p>
          <a:p>
            <a:pPr algn="l">
              <a:lnSpc>
                <a:spcPct val="150000"/>
              </a:lnSpc>
            </a:pPr>
            <a:r>
              <a:rPr lang="en-US" altLang="zh-CN" sz="2400" dirty="0">
                <a:solidFill>
                  <a:srgbClr val="000000"/>
                </a:solidFill>
                <a:latin typeface="Times New Roman" panose="02020603050405020304" pitchFamily="18" charset="0"/>
                <a:ea typeface="微软雅黑" panose="020B0503020204020204" pitchFamily="34" charset="-122"/>
              </a:rPr>
              <a:t>4 </a:t>
            </a:r>
            <a:r>
              <a:rPr lang="zh-CN" altLang="en-US" sz="2400" dirty="0">
                <a:solidFill>
                  <a:srgbClr val="000000"/>
                </a:solidFill>
                <a:latin typeface="微软雅黑" panose="020B0503020204020204" pitchFamily="34" charset="-122"/>
                <a:ea typeface="微软雅黑" panose="020B0503020204020204" pitchFamily="34" charset="-122"/>
              </a:rPr>
              <a:t>有行人或非机动车</a:t>
            </a:r>
            <a:r>
              <a:rPr lang="zh-CN" altLang="en-US" sz="2400" dirty="0">
                <a:solidFill>
                  <a:srgbClr val="FF0000"/>
                </a:solidFill>
                <a:latin typeface="微软雅黑" panose="020B0503020204020204" pitchFamily="34" charset="-122"/>
                <a:ea typeface="微软雅黑" panose="020B0503020204020204" pitchFamily="34" charset="-122"/>
              </a:rPr>
              <a:t>跌落危险的区域应设置人行栏杆</a:t>
            </a:r>
            <a:r>
              <a:rPr lang="zh-CN" altLang="en-US" sz="2400" dirty="0">
                <a:solidFill>
                  <a:srgbClr val="000000"/>
                </a:solidFill>
                <a:latin typeface="微软雅黑" panose="020B0503020204020204" pitchFamily="34" charset="-122"/>
                <a:ea typeface="微软雅黑" panose="020B0503020204020204" pitchFamily="34" charset="-122"/>
              </a:rPr>
              <a:t>。 </a:t>
            </a:r>
          </a:p>
        </p:txBody>
      </p:sp>
      <p:sp>
        <p:nvSpPr>
          <p:cNvPr id="2" name="文本框 17">
            <a:extLst>
              <a:ext uri="{FF2B5EF4-FFF2-40B4-BE49-F238E27FC236}">
                <a16:creationId xmlns:a16="http://schemas.microsoft.com/office/drawing/2014/main" id="{E1F26CD5-7C5D-7E9B-44BC-CC8487695B32}"/>
              </a:ext>
            </a:extLst>
          </p:cNvPr>
          <p:cNvSpPr txBox="1">
            <a:spLocks noChangeArrowheads="1"/>
          </p:cNvSpPr>
          <p:nvPr/>
        </p:nvSpPr>
        <p:spPr bwMode="auto">
          <a:xfrm>
            <a:off x="381000" y="533400"/>
            <a:ext cx="8529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r>
              <a:rPr lang="en-US" altLang="zh-CN" sz="2400" dirty="0">
                <a:solidFill>
                  <a:srgbClr val="FF0000"/>
                </a:solidFill>
                <a:latin typeface="微软雅黑" pitchFamily="34" charset="-122"/>
                <a:ea typeface="微软雅黑" pitchFamily="34" charset="-122"/>
              </a:rPr>
              <a:t>JTG2112-2021</a:t>
            </a:r>
            <a:r>
              <a:rPr lang="zh-CN" altLang="en-US" sz="2400" dirty="0">
                <a:solidFill>
                  <a:srgbClr val="FF0000"/>
                </a:solidFill>
                <a:latin typeface="微软雅黑" pitchFamily="34" charset="-122"/>
                <a:ea typeface="微软雅黑" pitchFamily="34" charset="-122"/>
              </a:rPr>
              <a:t>城镇化地区公路工程技术标准</a:t>
            </a:r>
          </a:p>
        </p:txBody>
      </p:sp>
    </p:spTree>
    <p:extLst>
      <p:ext uri="{BB962C8B-B14F-4D97-AF65-F5344CB8AC3E}">
        <p14:creationId xmlns:p14="http://schemas.microsoft.com/office/powerpoint/2010/main" val="1174126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50874" y="1219200"/>
            <a:ext cx="8559404" cy="5262979"/>
          </a:xfrm>
          <a:prstGeom prst="rect">
            <a:avLst/>
          </a:prstGeom>
        </p:spPr>
        <p:txBody>
          <a:bodyPr wrap="square">
            <a:spAutoFit/>
          </a:bodyPr>
          <a:lstStyle/>
          <a:p>
            <a:pPr algn="l">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9.3.4</a:t>
            </a:r>
            <a:r>
              <a:rPr lang="zh-CN" altLang="en-US" sz="2400" dirty="0">
                <a:solidFill>
                  <a:srgbClr val="FF0000"/>
                </a:solidFill>
                <a:latin typeface="微软雅黑" panose="020B0503020204020204" pitchFamily="34" charset="-122"/>
                <a:ea typeface="微软雅黑" panose="020B0503020204020204" pitchFamily="34" charset="-122"/>
              </a:rPr>
              <a:t>照明</a:t>
            </a:r>
            <a:r>
              <a:rPr lang="zh-CN" altLang="en-US" sz="2400" dirty="0">
                <a:solidFill>
                  <a:srgbClr val="000000"/>
                </a:solidFill>
                <a:latin typeface="微软雅黑" panose="020B0503020204020204" pitchFamily="34" charset="-122"/>
                <a:ea typeface="微软雅黑" panose="020B0503020204020204" pitchFamily="34" charset="-122"/>
              </a:rPr>
              <a:t>设置应符合下列规定（</a:t>
            </a:r>
            <a:r>
              <a:rPr lang="zh-CN" altLang="en-US" sz="2400" dirty="0">
                <a:solidFill>
                  <a:srgbClr val="1F5AA6"/>
                </a:solidFill>
                <a:latin typeface="微软雅黑" panose="020B0503020204020204" pitchFamily="34" charset="-122"/>
                <a:ea typeface="微软雅黑" panose="020B0503020204020204" pitchFamily="34" charset="-122"/>
              </a:rPr>
              <a:t>设置需求</a:t>
            </a:r>
            <a:r>
              <a:rPr lang="zh-CN" altLang="en-US" sz="2400" dirty="0">
                <a:solidFill>
                  <a:srgbClr val="000000"/>
                </a:solidFill>
                <a:latin typeface="微软雅黑" panose="020B0503020204020204" pitchFamily="34" charset="-122"/>
                <a:ea typeface="微软雅黑" panose="020B0503020204020204" pitchFamily="34" charset="-122"/>
              </a:rPr>
              <a:t>）</a:t>
            </a:r>
          </a:p>
          <a:p>
            <a:pPr algn="l">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  1</a:t>
            </a:r>
            <a:r>
              <a:rPr lang="zh-CN" altLang="en-US" sz="2400" dirty="0">
                <a:solidFill>
                  <a:srgbClr val="000000"/>
                </a:solidFill>
                <a:latin typeface="微软雅黑" panose="020B0503020204020204" pitchFamily="34" charset="-122"/>
                <a:ea typeface="微软雅黑" panose="020B0503020204020204" pitchFamily="34" charset="-122"/>
              </a:rPr>
              <a:t>路侧的客运汽车停靠站和公交停靠站宜设置照明。</a:t>
            </a:r>
          </a:p>
          <a:p>
            <a:pPr algn="l">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  2</a:t>
            </a:r>
            <a:r>
              <a:rPr lang="zh-CN" altLang="en-US" sz="2400" dirty="0">
                <a:solidFill>
                  <a:srgbClr val="000000"/>
                </a:solidFill>
                <a:latin typeface="微软雅黑" panose="020B0503020204020204" pitchFamily="34" charset="-122"/>
                <a:ea typeface="微软雅黑" panose="020B0503020204020204" pitchFamily="34" charset="-122"/>
              </a:rPr>
              <a:t>服务站、停车点、观景台、</a:t>
            </a:r>
            <a:r>
              <a:rPr lang="zh-CN" altLang="en-US" sz="2400" dirty="0">
                <a:solidFill>
                  <a:srgbClr val="FF0000"/>
                </a:solidFill>
                <a:latin typeface="微软雅黑" panose="020B0503020204020204" pitchFamily="34" charset="-122"/>
                <a:ea typeface="微软雅黑" panose="020B0503020204020204" pitchFamily="34" charset="-122"/>
              </a:rPr>
              <a:t>人行道、</a:t>
            </a:r>
            <a:r>
              <a:rPr lang="zh-CN" altLang="en-US" sz="2400" dirty="0">
                <a:solidFill>
                  <a:srgbClr val="000000"/>
                </a:solidFill>
                <a:latin typeface="微软雅黑" panose="020B0503020204020204" pitchFamily="34" charset="-122"/>
                <a:ea typeface="微软雅黑" panose="020B0503020204020204" pitchFamily="34" charset="-122"/>
              </a:rPr>
              <a:t>人行横道</a:t>
            </a:r>
            <a:r>
              <a:rPr lang="zh-CN" altLang="en-US" sz="2400" dirty="0">
                <a:solidFill>
                  <a:srgbClr val="FF0000"/>
                </a:solidFill>
                <a:latin typeface="微软雅黑" panose="020B0503020204020204" pitchFamily="34" charset="-122"/>
                <a:ea typeface="微软雅黑" panose="020B0503020204020204" pitchFamily="34" charset="-122"/>
              </a:rPr>
              <a:t>宜</a:t>
            </a:r>
            <a:r>
              <a:rPr lang="zh-CN" altLang="en-US" sz="2400" dirty="0">
                <a:solidFill>
                  <a:srgbClr val="000000"/>
                </a:solidFill>
                <a:latin typeface="微软雅黑" panose="020B0503020204020204" pitchFamily="34" charset="-122"/>
                <a:ea typeface="微软雅黑" panose="020B0503020204020204" pitchFamily="34" charset="-122"/>
              </a:rPr>
              <a:t>设置照明。</a:t>
            </a:r>
          </a:p>
          <a:p>
            <a:pPr algn="l">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  3</a:t>
            </a:r>
            <a:r>
              <a:rPr lang="zh-CN" altLang="en-US" sz="2400" dirty="0">
                <a:solidFill>
                  <a:srgbClr val="000000"/>
                </a:solidFill>
                <a:latin typeface="微软雅黑" panose="020B0503020204020204" pitchFamily="34" charset="-122"/>
                <a:ea typeface="微软雅黑" panose="020B0503020204020204" pitchFamily="34" charset="-122"/>
              </a:rPr>
              <a:t>设置慢车道的二级公路，</a:t>
            </a:r>
            <a:r>
              <a:rPr lang="zh-CN" altLang="en-US" sz="2400" dirty="0">
                <a:solidFill>
                  <a:srgbClr val="FF0000"/>
                </a:solidFill>
                <a:latin typeface="微软雅黑" panose="020B0503020204020204" pitchFamily="34" charset="-122"/>
                <a:ea typeface="微软雅黑" panose="020B0503020204020204" pitchFamily="34" charset="-122"/>
              </a:rPr>
              <a:t>对向交通间未设置隔离设施的路段，宜设置照明</a:t>
            </a:r>
            <a:r>
              <a:rPr lang="zh-CN" altLang="en-US" sz="2400" dirty="0">
                <a:solidFill>
                  <a:srgbClr val="000000"/>
                </a:solidFill>
                <a:latin typeface="微软雅黑" panose="020B0503020204020204" pitchFamily="34" charset="-122"/>
                <a:ea typeface="微软雅黑" panose="020B0503020204020204" pitchFamily="34" charset="-122"/>
              </a:rPr>
              <a:t>。</a:t>
            </a:r>
          </a:p>
          <a:p>
            <a:pPr algn="l">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  4</a:t>
            </a:r>
            <a:r>
              <a:rPr lang="zh-CN" altLang="en-US" sz="2400" dirty="0">
                <a:solidFill>
                  <a:srgbClr val="000000"/>
                </a:solidFill>
                <a:latin typeface="微软雅黑" panose="020B0503020204020204" pitchFamily="34" charset="-122"/>
                <a:ea typeface="微软雅黑" panose="020B0503020204020204" pitchFamily="34" charset="-122"/>
              </a:rPr>
              <a:t>设计速度大于或等于</a:t>
            </a:r>
            <a:r>
              <a:rPr lang="en-US" altLang="zh-CN" sz="2400" dirty="0">
                <a:solidFill>
                  <a:srgbClr val="000000"/>
                </a:solidFill>
                <a:latin typeface="微软雅黑" panose="020B0503020204020204" pitchFamily="34" charset="-122"/>
                <a:ea typeface="微软雅黑" panose="020B0503020204020204" pitchFamily="34" charset="-122"/>
              </a:rPr>
              <a:t>60km/h</a:t>
            </a:r>
            <a:r>
              <a:rPr lang="zh-CN" altLang="en-US" sz="2400" dirty="0">
                <a:solidFill>
                  <a:srgbClr val="000000"/>
                </a:solidFill>
                <a:latin typeface="微软雅黑" panose="020B0503020204020204" pitchFamily="34" charset="-122"/>
                <a:ea typeface="微软雅黑" panose="020B0503020204020204" pitchFamily="34" charset="-122"/>
              </a:rPr>
              <a:t>的公路，</a:t>
            </a:r>
            <a:r>
              <a:rPr lang="zh-CN" altLang="en-US" sz="2400" dirty="0">
                <a:solidFill>
                  <a:srgbClr val="FF0000"/>
                </a:solidFill>
                <a:latin typeface="微软雅黑" panose="020B0503020204020204" pitchFamily="34" charset="-122"/>
                <a:ea typeface="微软雅黑" panose="020B0503020204020204" pitchFamily="34" charset="-122"/>
              </a:rPr>
              <a:t>机动车道与非机动车道在同一路面上且之间无隔离设施的路段，宜设置照明</a:t>
            </a:r>
            <a:r>
              <a:rPr lang="zh-CN" altLang="en-US" sz="2400" dirty="0">
                <a:solidFill>
                  <a:srgbClr val="000000"/>
                </a:solidFill>
                <a:latin typeface="微软雅黑" panose="020B0503020204020204" pitchFamily="34" charset="-122"/>
                <a:ea typeface="微软雅黑" panose="020B0503020204020204" pitchFamily="34" charset="-122"/>
              </a:rPr>
              <a:t>。</a:t>
            </a:r>
          </a:p>
          <a:p>
            <a:pPr algn="l">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  5</a:t>
            </a:r>
            <a:r>
              <a:rPr lang="zh-CN" altLang="en-US" sz="2400" dirty="0">
                <a:solidFill>
                  <a:srgbClr val="000000"/>
                </a:solidFill>
                <a:latin typeface="微软雅黑" panose="020B0503020204020204" pitchFamily="34" charset="-122"/>
                <a:ea typeface="微软雅黑" panose="020B0503020204020204" pitchFamily="34" charset="-122"/>
              </a:rPr>
              <a:t>位于城市出入口路段的互通式立体交叉、特大桥宜设置照明。</a:t>
            </a:r>
            <a:endParaRPr lang="en-US" altLang="zh-CN" sz="2400" dirty="0">
              <a:solidFill>
                <a:srgbClr val="000000"/>
              </a:solidFill>
              <a:latin typeface="微软雅黑" panose="020B0503020204020204" pitchFamily="34" charset="-122"/>
              <a:ea typeface="微软雅黑" panose="020B0503020204020204" pitchFamily="34" charset="-122"/>
            </a:endParaRPr>
          </a:p>
          <a:p>
            <a:pPr algn="l"/>
            <a:endParaRPr lang="en-US" altLang="zh-CN" sz="2400" dirty="0">
              <a:solidFill>
                <a:srgbClr val="000000"/>
              </a:solidFill>
              <a:latin typeface="微软雅黑" panose="020B0503020204020204" pitchFamily="34" charset="-122"/>
              <a:ea typeface="微软雅黑" panose="020B0503020204020204" pitchFamily="34" charset="-122"/>
            </a:endParaRPr>
          </a:p>
          <a:p>
            <a:pPr algn="l"/>
            <a:r>
              <a:rPr lang="en-US" altLang="zh-CN" sz="2400" dirty="0">
                <a:solidFill>
                  <a:srgbClr val="FF0000"/>
                </a:solidFill>
                <a:latin typeface="微软雅黑" panose="020B0503020204020204" pitchFamily="34" charset="-122"/>
                <a:ea typeface="微软雅黑" panose="020B0503020204020204" pitchFamily="34" charset="-122"/>
              </a:rPr>
              <a:t>10.2.3</a:t>
            </a:r>
            <a:r>
              <a:rPr lang="zh-CN" altLang="zh-CN" sz="2400" dirty="0">
                <a:solidFill>
                  <a:srgbClr val="FF0000"/>
                </a:solidFill>
                <a:latin typeface="微软雅黑" panose="020B0503020204020204" pitchFamily="34" charset="-122"/>
                <a:ea typeface="微软雅黑" panose="020B0503020204020204" pitchFamily="34" charset="-122"/>
              </a:rPr>
              <a:t>雨水工程</a:t>
            </a:r>
            <a:r>
              <a:rPr lang="zh-CN" altLang="zh-CN" sz="2400" dirty="0">
                <a:solidFill>
                  <a:schemeClr val="bg2">
                    <a:lumMod val="10000"/>
                  </a:schemeClr>
                </a:solidFill>
                <a:latin typeface="微软雅黑" panose="020B0503020204020204" pitchFamily="34" charset="-122"/>
                <a:ea typeface="微软雅黑" panose="020B0503020204020204" pitchFamily="34" charset="-122"/>
              </a:rPr>
              <a:t>宜采用管道或盖板边沟排水，不宜采用明渠</a:t>
            </a:r>
            <a:r>
              <a:rPr lang="zh-CN" altLang="en-US" sz="2400" dirty="0">
                <a:solidFill>
                  <a:schemeClr val="bg2">
                    <a:lumMod val="10000"/>
                  </a:schemeClr>
                </a:solidFill>
                <a:latin typeface="微软雅黑" panose="020B0503020204020204" pitchFamily="34" charset="-122"/>
                <a:ea typeface="微软雅黑" panose="020B0503020204020204" pitchFamily="34" charset="-122"/>
              </a:rPr>
              <a:t>。</a:t>
            </a:r>
            <a:endParaRPr lang="zh-CN" altLang="zh-CN" sz="2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 name="文本框 17">
            <a:extLst>
              <a:ext uri="{FF2B5EF4-FFF2-40B4-BE49-F238E27FC236}">
                <a16:creationId xmlns:a16="http://schemas.microsoft.com/office/drawing/2014/main" id="{85F7DA21-9D28-0909-AA51-B0A3BFF47EA7}"/>
              </a:ext>
            </a:extLst>
          </p:cNvPr>
          <p:cNvSpPr txBox="1">
            <a:spLocks noChangeArrowheads="1"/>
          </p:cNvSpPr>
          <p:nvPr/>
        </p:nvSpPr>
        <p:spPr bwMode="auto">
          <a:xfrm>
            <a:off x="381000" y="533400"/>
            <a:ext cx="8529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r>
              <a:rPr lang="en-US" altLang="zh-CN" sz="2400" dirty="0">
                <a:solidFill>
                  <a:srgbClr val="FF0000"/>
                </a:solidFill>
                <a:latin typeface="微软雅黑" pitchFamily="34" charset="-122"/>
                <a:ea typeface="微软雅黑" pitchFamily="34" charset="-122"/>
              </a:rPr>
              <a:t>JTG2112-2021</a:t>
            </a:r>
            <a:r>
              <a:rPr lang="zh-CN" altLang="en-US" sz="2400" dirty="0">
                <a:solidFill>
                  <a:srgbClr val="FF0000"/>
                </a:solidFill>
                <a:latin typeface="微软雅黑" pitchFamily="34" charset="-122"/>
                <a:ea typeface="微软雅黑" pitchFamily="34" charset="-122"/>
              </a:rPr>
              <a:t>城镇化地区公路工程技术标准</a:t>
            </a:r>
          </a:p>
        </p:txBody>
      </p:sp>
    </p:spTree>
    <p:extLst>
      <p:ext uri="{BB962C8B-B14F-4D97-AF65-F5344CB8AC3E}">
        <p14:creationId xmlns:p14="http://schemas.microsoft.com/office/powerpoint/2010/main" val="959979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0242"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10243" name="Rectangle 3"/>
          <p:cNvSpPr>
            <a:spLocks noGrp="1" noChangeArrowheads="1"/>
          </p:cNvSpPr>
          <p:nvPr>
            <p:ph type="body" idx="1"/>
          </p:nvPr>
        </p:nvSpPr>
        <p:spPr>
          <a:xfrm>
            <a:off x="381000" y="914400"/>
            <a:ext cx="8229600" cy="4716463"/>
          </a:xfrm>
        </p:spPr>
        <p:txBody>
          <a:bodyPr/>
          <a:lstStyle/>
          <a:p>
            <a:pPr eaLnBrk="1" hangingPunct="1"/>
            <a:r>
              <a:rPr lang="zh-CN" altLang="en-US" sz="2400">
                <a:solidFill>
                  <a:srgbClr val="FF0000"/>
                </a:solidFill>
                <a:ea typeface="宋体" charset="-122"/>
              </a:rPr>
              <a:t>带状路网</a:t>
            </a:r>
          </a:p>
          <a:p>
            <a:pPr lvl="1" eaLnBrk="1" hangingPunct="1"/>
            <a:r>
              <a:rPr lang="zh-CN" altLang="en-US" sz="2400">
                <a:ea typeface="宋体" charset="-122"/>
              </a:rPr>
              <a:t>由一条或几条主要交通线路沿带状轴向延伸，并与一些相垂直的次级交通线路组成类似方格状的交通网。</a:t>
            </a:r>
          </a:p>
          <a:p>
            <a:pPr lvl="1" eaLnBrk="1" hangingPunct="1"/>
            <a:r>
              <a:rPr lang="zh-CN" altLang="en-US" sz="2400">
                <a:ea typeface="宋体" charset="-122"/>
              </a:rPr>
              <a:t>可使城市的土地利用布局沿着交通轴线方向延伸并接近自然，对地形、水系等条件适应性较好。</a:t>
            </a:r>
          </a:p>
          <a:p>
            <a:pPr lvl="1" eaLnBrk="1" hangingPunct="1"/>
            <a:r>
              <a:rPr lang="zh-CN" altLang="en-US" sz="2400">
                <a:ea typeface="宋体" charset="-122"/>
              </a:rPr>
              <a:t>沿轴线道路很重要；城市不要拉的过长</a:t>
            </a:r>
          </a:p>
        </p:txBody>
      </p:sp>
      <p:pic>
        <p:nvPicPr>
          <p:cNvPr id="512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76600"/>
            <a:ext cx="77724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20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wipe(left)">
                                      <p:cBhvr>
                                        <p:cTn id="12" dur="500"/>
                                        <p:tgtEl>
                                          <p:spTgt spid="1024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0243">
                                            <p:txEl>
                                              <p:pRg st="1" end="1"/>
                                            </p:txEl>
                                          </p:spTgt>
                                        </p:tgtEl>
                                        <p:attrNameLst>
                                          <p:attrName>style.visibility</p:attrName>
                                        </p:attrNameLst>
                                      </p:cBhvr>
                                      <p:to>
                                        <p:strVal val="visible"/>
                                      </p:to>
                                    </p:set>
                                    <p:animEffect transition="in" filter="wipe(left)">
                                      <p:cBhvr>
                                        <p:cTn id="15" dur="500"/>
                                        <p:tgtEl>
                                          <p:spTgt spid="1024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243">
                                            <p:txEl>
                                              <p:pRg st="2" end="2"/>
                                            </p:txEl>
                                          </p:spTgt>
                                        </p:tgtEl>
                                        <p:attrNameLst>
                                          <p:attrName>style.visibility</p:attrName>
                                        </p:attrNameLst>
                                      </p:cBhvr>
                                      <p:to>
                                        <p:strVal val="visible"/>
                                      </p:to>
                                    </p:set>
                                    <p:animEffect transition="in" filter="wipe(left)">
                                      <p:cBhvr>
                                        <p:cTn id="18" dur="500"/>
                                        <p:tgtEl>
                                          <p:spTgt spid="10243">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243">
                                            <p:txEl>
                                              <p:pRg st="3" end="3"/>
                                            </p:txEl>
                                          </p:spTgt>
                                        </p:tgtEl>
                                        <p:attrNameLst>
                                          <p:attrName>style.visibility</p:attrName>
                                        </p:attrNameLst>
                                      </p:cBhvr>
                                      <p:to>
                                        <p:strVal val="visible"/>
                                      </p:to>
                                    </p:set>
                                    <p:animEffect transition="in" filter="wipe(left)">
                                      <p:cBhvr>
                                        <p:cTn id="21" dur="500"/>
                                        <p:tgtEl>
                                          <p:spTgt spid="102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22530" name="Rectangle 2"/>
          <p:cNvSpPr>
            <a:spLocks noGrp="1" noChangeArrowheads="1"/>
          </p:cNvSpPr>
          <p:nvPr>
            <p:ph type="title"/>
          </p:nvPr>
        </p:nvSpPr>
        <p:spPr/>
        <p:txBody>
          <a:bodyPr/>
          <a:lstStyle/>
          <a:p>
            <a:pPr eaLnBrk="1" hangingPunct="1"/>
            <a:r>
              <a:rPr lang="en-US" altLang="zh-CN" sz="2800">
                <a:ea typeface="宋体" charset="-122"/>
              </a:rPr>
              <a:t>2.1.3</a:t>
            </a:r>
            <a:r>
              <a:rPr lang="zh-CN" altLang="en-US" sz="2800">
                <a:ea typeface="宋体" charset="-122"/>
              </a:rPr>
              <a:t>道路绿化与隔离设施</a:t>
            </a:r>
          </a:p>
        </p:txBody>
      </p:sp>
      <p:sp>
        <p:nvSpPr>
          <p:cNvPr id="22531" name="Rectangle 3"/>
          <p:cNvSpPr>
            <a:spLocks noGrp="1" noChangeArrowheads="1"/>
          </p:cNvSpPr>
          <p:nvPr>
            <p:ph type="body" idx="1"/>
          </p:nvPr>
        </p:nvSpPr>
        <p:spPr/>
        <p:txBody>
          <a:bodyPr/>
          <a:lstStyle/>
          <a:p>
            <a:pPr eaLnBrk="1" hangingPunct="1">
              <a:lnSpc>
                <a:spcPct val="90000"/>
              </a:lnSpc>
            </a:pPr>
            <a:r>
              <a:rPr lang="zh-CN" altLang="en-US" dirty="0">
                <a:solidFill>
                  <a:srgbClr val="FF0000"/>
                </a:solidFill>
                <a:ea typeface="宋体" charset="-122"/>
              </a:rPr>
              <a:t>一、设置作用</a:t>
            </a:r>
          </a:p>
          <a:p>
            <a:pPr lvl="1" eaLnBrk="1" hangingPunct="1">
              <a:lnSpc>
                <a:spcPct val="90000"/>
              </a:lnSpc>
            </a:pPr>
            <a:r>
              <a:rPr lang="en-US" altLang="zh-CN" dirty="0">
                <a:ea typeface="宋体" charset="-122"/>
              </a:rPr>
              <a:t>1</a:t>
            </a:r>
            <a:r>
              <a:rPr lang="zh-CN" altLang="en-US" dirty="0">
                <a:ea typeface="宋体" charset="-122"/>
              </a:rPr>
              <a:t>、隔离作用</a:t>
            </a:r>
          </a:p>
          <a:p>
            <a:pPr lvl="2" eaLnBrk="1" hangingPunct="1">
              <a:lnSpc>
                <a:spcPct val="90000"/>
              </a:lnSpc>
            </a:pPr>
            <a:r>
              <a:rPr lang="zh-CN" altLang="en-US" dirty="0">
                <a:ea typeface="宋体" charset="-122"/>
              </a:rPr>
              <a:t>隔离不同性质的交通流，避免交通流相互干扰，提高安全性、改善交通秩序、提高通行能力。</a:t>
            </a:r>
          </a:p>
          <a:p>
            <a:pPr lvl="2" eaLnBrk="1" hangingPunct="1">
              <a:lnSpc>
                <a:spcPct val="90000"/>
              </a:lnSpc>
            </a:pPr>
            <a:r>
              <a:rPr lang="zh-CN" altLang="en-US" dirty="0">
                <a:ea typeface="宋体" charset="-122"/>
              </a:rPr>
              <a:t>特别注意对行人的隔离，隔离栏的高度和间隙要避免行人跨越和钻越。</a:t>
            </a:r>
          </a:p>
          <a:p>
            <a:pPr lvl="1" eaLnBrk="1" hangingPunct="1">
              <a:lnSpc>
                <a:spcPct val="90000"/>
              </a:lnSpc>
            </a:pPr>
            <a:r>
              <a:rPr lang="en-US" altLang="zh-CN" dirty="0">
                <a:ea typeface="宋体" charset="-122"/>
              </a:rPr>
              <a:t>2</a:t>
            </a:r>
            <a:r>
              <a:rPr lang="zh-CN" altLang="en-US" dirty="0">
                <a:ea typeface="宋体" charset="-122"/>
              </a:rPr>
              <a:t>、防撞作用</a:t>
            </a:r>
          </a:p>
          <a:p>
            <a:pPr lvl="2" eaLnBrk="1" hangingPunct="1">
              <a:lnSpc>
                <a:spcPct val="90000"/>
              </a:lnSpc>
            </a:pPr>
            <a:r>
              <a:rPr lang="zh-CN" altLang="en-US" dirty="0">
                <a:ea typeface="宋体" charset="-122"/>
              </a:rPr>
              <a:t>在车辆控制失灵是可避免部分事故的发生。</a:t>
            </a:r>
          </a:p>
          <a:p>
            <a:pPr lvl="1" eaLnBrk="1" hangingPunct="1">
              <a:lnSpc>
                <a:spcPct val="90000"/>
              </a:lnSpc>
            </a:pPr>
            <a:r>
              <a:rPr lang="en-US" altLang="zh-CN" dirty="0">
                <a:ea typeface="宋体" charset="-122"/>
              </a:rPr>
              <a:t>3</a:t>
            </a:r>
            <a:r>
              <a:rPr lang="zh-CN" altLang="en-US" dirty="0">
                <a:ea typeface="宋体" charset="-122"/>
              </a:rPr>
              <a:t>、行车诱导</a:t>
            </a:r>
          </a:p>
          <a:p>
            <a:pPr lvl="2" eaLnBrk="1" hangingPunct="1">
              <a:lnSpc>
                <a:spcPct val="90000"/>
              </a:lnSpc>
            </a:pPr>
            <a:r>
              <a:rPr lang="zh-CN" altLang="en-US" dirty="0">
                <a:ea typeface="宋体" charset="-122"/>
              </a:rPr>
              <a:t>隔离设施起到诱导视线的作用，使道路线形清晰明了，行车有迹可循，顺利实现交通出行目的。</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2000"/>
                                        <p:tgtEl>
                                          <p:spTgt spid="22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1">
                                            <p:txEl>
                                              <p:pRg st="0" end="0"/>
                                            </p:txEl>
                                          </p:spTgt>
                                        </p:tgtEl>
                                        <p:attrNameLst>
                                          <p:attrName>style.visibility</p:attrName>
                                        </p:attrNameLst>
                                      </p:cBhvr>
                                      <p:to>
                                        <p:strVal val="visible"/>
                                      </p:to>
                                    </p:set>
                                    <p:animEffect transition="in" filter="wipe(left)">
                                      <p:cBhvr>
                                        <p:cTn id="12" dur="500"/>
                                        <p:tgtEl>
                                          <p:spTgt spid="22531">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2531">
                                            <p:txEl>
                                              <p:pRg st="1" end="1"/>
                                            </p:txEl>
                                          </p:spTgt>
                                        </p:tgtEl>
                                        <p:attrNameLst>
                                          <p:attrName>style.visibility</p:attrName>
                                        </p:attrNameLst>
                                      </p:cBhvr>
                                      <p:to>
                                        <p:strVal val="visible"/>
                                      </p:to>
                                    </p:set>
                                    <p:animEffect transition="in" filter="wipe(left)">
                                      <p:cBhvr>
                                        <p:cTn id="15" dur="500"/>
                                        <p:tgtEl>
                                          <p:spTgt spid="22531">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531">
                                            <p:txEl>
                                              <p:pRg st="2" end="2"/>
                                            </p:txEl>
                                          </p:spTgt>
                                        </p:tgtEl>
                                        <p:attrNameLst>
                                          <p:attrName>style.visibility</p:attrName>
                                        </p:attrNameLst>
                                      </p:cBhvr>
                                      <p:to>
                                        <p:strVal val="visible"/>
                                      </p:to>
                                    </p:set>
                                    <p:animEffect transition="in" filter="wipe(left)">
                                      <p:cBhvr>
                                        <p:cTn id="18" dur="500"/>
                                        <p:tgtEl>
                                          <p:spTgt spid="22531">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531">
                                            <p:txEl>
                                              <p:pRg st="3" end="3"/>
                                            </p:txEl>
                                          </p:spTgt>
                                        </p:tgtEl>
                                        <p:attrNameLst>
                                          <p:attrName>style.visibility</p:attrName>
                                        </p:attrNameLst>
                                      </p:cBhvr>
                                      <p:to>
                                        <p:strVal val="visible"/>
                                      </p:to>
                                    </p:set>
                                    <p:animEffect transition="in" filter="wipe(left)">
                                      <p:cBhvr>
                                        <p:cTn id="21" dur="500"/>
                                        <p:tgtEl>
                                          <p:spTgt spid="22531">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2531">
                                            <p:txEl>
                                              <p:pRg st="4" end="4"/>
                                            </p:txEl>
                                          </p:spTgt>
                                        </p:tgtEl>
                                        <p:attrNameLst>
                                          <p:attrName>style.visibility</p:attrName>
                                        </p:attrNameLst>
                                      </p:cBhvr>
                                      <p:to>
                                        <p:strVal val="visible"/>
                                      </p:to>
                                    </p:set>
                                    <p:animEffect transition="in" filter="wipe(left)">
                                      <p:cBhvr>
                                        <p:cTn id="24" dur="500"/>
                                        <p:tgtEl>
                                          <p:spTgt spid="22531">
                                            <p:txEl>
                                              <p:pRg st="4" end="4"/>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2531">
                                            <p:txEl>
                                              <p:pRg st="5" end="5"/>
                                            </p:txEl>
                                          </p:spTgt>
                                        </p:tgtEl>
                                        <p:attrNameLst>
                                          <p:attrName>style.visibility</p:attrName>
                                        </p:attrNameLst>
                                      </p:cBhvr>
                                      <p:to>
                                        <p:strVal val="visible"/>
                                      </p:to>
                                    </p:set>
                                    <p:animEffect transition="in" filter="wipe(left)">
                                      <p:cBhvr>
                                        <p:cTn id="27" dur="500"/>
                                        <p:tgtEl>
                                          <p:spTgt spid="22531">
                                            <p:txEl>
                                              <p:pRg st="5" end="5"/>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2531">
                                            <p:txEl>
                                              <p:pRg st="6" end="6"/>
                                            </p:txEl>
                                          </p:spTgt>
                                        </p:tgtEl>
                                        <p:attrNameLst>
                                          <p:attrName>style.visibility</p:attrName>
                                        </p:attrNameLst>
                                      </p:cBhvr>
                                      <p:to>
                                        <p:strVal val="visible"/>
                                      </p:to>
                                    </p:set>
                                    <p:animEffect transition="in" filter="wipe(left)">
                                      <p:cBhvr>
                                        <p:cTn id="30" dur="500"/>
                                        <p:tgtEl>
                                          <p:spTgt spid="22531">
                                            <p:txEl>
                                              <p:pRg st="6" end="6"/>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531">
                                            <p:txEl>
                                              <p:pRg st="7" end="7"/>
                                            </p:txEl>
                                          </p:spTgt>
                                        </p:tgtEl>
                                        <p:attrNameLst>
                                          <p:attrName>style.visibility</p:attrName>
                                        </p:attrNameLst>
                                      </p:cBhvr>
                                      <p:to>
                                        <p:strVal val="visible"/>
                                      </p:to>
                                    </p:set>
                                    <p:animEffect transition="in" filter="wipe(left)">
                                      <p:cBhvr>
                                        <p:cTn id="33" dur="500"/>
                                        <p:tgtEl>
                                          <p:spTgt spid="225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2531"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23554"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23555" name="Rectangle 3"/>
          <p:cNvSpPr>
            <a:spLocks noGrp="1" noChangeArrowheads="1"/>
          </p:cNvSpPr>
          <p:nvPr>
            <p:ph type="body" idx="1"/>
          </p:nvPr>
        </p:nvSpPr>
        <p:spPr/>
        <p:txBody>
          <a:bodyPr/>
          <a:lstStyle/>
          <a:p>
            <a:pPr lvl="1" eaLnBrk="1" hangingPunct="1"/>
            <a:r>
              <a:rPr lang="en-US" altLang="zh-CN">
                <a:ea typeface="宋体" charset="-122"/>
              </a:rPr>
              <a:t>4</a:t>
            </a:r>
            <a:r>
              <a:rPr lang="zh-CN" altLang="en-US">
                <a:ea typeface="宋体" charset="-122"/>
              </a:rPr>
              <a:t>、城市景观与环境</a:t>
            </a:r>
          </a:p>
          <a:p>
            <a:pPr lvl="2" eaLnBrk="1" hangingPunct="1"/>
            <a:r>
              <a:rPr lang="zh-CN" altLang="en-US">
                <a:ea typeface="宋体" charset="-122"/>
              </a:rPr>
              <a:t>层次分明、错落有致的绿化带可以改变单调的道路景观，避免司机驾驶疲劳。绿化可起到保护路面、美化路容，使公路和周围建筑景观更加协调的作用。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2000"/>
                                        <p:tgtEl>
                                          <p:spTgt spid="23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5">
                                            <p:txEl>
                                              <p:pRg st="0" end="0"/>
                                            </p:txEl>
                                          </p:spTgt>
                                        </p:tgtEl>
                                        <p:attrNameLst>
                                          <p:attrName>style.visibility</p:attrName>
                                        </p:attrNameLst>
                                      </p:cBhvr>
                                      <p:to>
                                        <p:strVal val="visible"/>
                                      </p:to>
                                    </p:set>
                                    <p:animEffect transition="in" filter="wipe(left)">
                                      <p:cBhvr>
                                        <p:cTn id="12" dur="500"/>
                                        <p:tgtEl>
                                          <p:spTgt spid="2355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3555">
                                            <p:txEl>
                                              <p:pRg st="1" end="1"/>
                                            </p:txEl>
                                          </p:spTgt>
                                        </p:tgtEl>
                                        <p:attrNameLst>
                                          <p:attrName>style.visibility</p:attrName>
                                        </p:attrNameLst>
                                      </p:cBhvr>
                                      <p:to>
                                        <p:strVal val="visible"/>
                                      </p:to>
                                    </p:set>
                                    <p:animEffect transition="in" filter="wipe(left)">
                                      <p:cBhvr>
                                        <p:cTn id="15" dur="500"/>
                                        <p:tgtEl>
                                          <p:spTgt spid="235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P spid="23555"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24578" name="Rectangle 2"/>
          <p:cNvSpPr>
            <a:spLocks noGrp="1" noChangeArrowheads="1"/>
          </p:cNvSpPr>
          <p:nvPr>
            <p:ph type="title"/>
          </p:nvPr>
        </p:nvSpPr>
        <p:spPr/>
        <p:txBody>
          <a:bodyPr/>
          <a:lstStyle/>
          <a:p>
            <a:pPr eaLnBrk="1" hangingPunct="1"/>
            <a:endParaRPr lang="zh-CN" altLang="zh-CN" sz="2800" dirty="0">
              <a:ea typeface="宋体" charset="-122"/>
            </a:endParaRPr>
          </a:p>
        </p:txBody>
      </p:sp>
      <p:sp>
        <p:nvSpPr>
          <p:cNvPr id="24579" name="Rectangle 3"/>
          <p:cNvSpPr>
            <a:spLocks noGrp="1" noChangeArrowheads="1"/>
          </p:cNvSpPr>
          <p:nvPr>
            <p:ph type="body" idx="1"/>
          </p:nvPr>
        </p:nvSpPr>
        <p:spPr>
          <a:xfrm>
            <a:off x="381000" y="1130300"/>
            <a:ext cx="8382000" cy="5173663"/>
          </a:xfrm>
        </p:spPr>
        <p:txBody>
          <a:bodyPr/>
          <a:lstStyle/>
          <a:p>
            <a:pPr eaLnBrk="1" hangingPunct="1">
              <a:lnSpc>
                <a:spcPct val="90000"/>
              </a:lnSpc>
            </a:pPr>
            <a:r>
              <a:rPr lang="zh-CN" altLang="en-US" dirty="0">
                <a:ea typeface="宋体" charset="-122"/>
              </a:rPr>
              <a:t>二、设置原则</a:t>
            </a:r>
          </a:p>
          <a:p>
            <a:pPr eaLnBrk="1" hangingPunct="1">
              <a:lnSpc>
                <a:spcPct val="150000"/>
              </a:lnSpc>
            </a:pPr>
            <a:r>
              <a:rPr lang="en-US" altLang="zh-CN" sz="2400" dirty="0">
                <a:ea typeface="宋体" charset="-122"/>
              </a:rPr>
              <a:t>1</a:t>
            </a:r>
            <a:r>
              <a:rPr lang="zh-CN" altLang="en-US" sz="2400" dirty="0">
                <a:ea typeface="宋体" charset="-122"/>
              </a:rPr>
              <a:t>、中央分隔带</a:t>
            </a:r>
          </a:p>
          <a:p>
            <a:pPr lvl="1" eaLnBrk="1" hangingPunct="1">
              <a:lnSpc>
                <a:spcPct val="150000"/>
              </a:lnSpc>
            </a:pPr>
            <a:r>
              <a:rPr lang="zh-CN" altLang="en-US" sz="2400" b="1" dirty="0">
                <a:ea typeface="宋体" charset="-122"/>
              </a:rPr>
              <a:t>宽度应考虑行人过街安全岛的设置，交叉口进口道的拓宽、车辆掉头。</a:t>
            </a:r>
            <a:r>
              <a:rPr lang="zh-CN" altLang="en-US" sz="2400" b="1" dirty="0">
                <a:solidFill>
                  <a:srgbClr val="FF0000"/>
                </a:solidFill>
                <a:ea typeface="宋体" charset="-122"/>
              </a:rPr>
              <a:t>双向六车道道路应设置分隔栏杆</a:t>
            </a:r>
            <a:r>
              <a:rPr lang="zh-CN" altLang="en-US" sz="2400" b="1" dirty="0">
                <a:ea typeface="宋体" charset="-122"/>
              </a:rPr>
              <a:t>。</a:t>
            </a:r>
          </a:p>
          <a:p>
            <a:pPr lvl="1" eaLnBrk="1" hangingPunct="1">
              <a:lnSpc>
                <a:spcPct val="150000"/>
              </a:lnSpc>
            </a:pPr>
            <a:r>
              <a:rPr lang="zh-CN" altLang="en-US" sz="2400" b="1" dirty="0">
                <a:ea typeface="宋体" charset="-122"/>
              </a:rPr>
              <a:t>快速路采用绿带分隔，无法保证安全净距（中央</a:t>
            </a:r>
            <a:r>
              <a:rPr lang="en-US" altLang="zh-CN" sz="2400" b="1" dirty="0">
                <a:ea typeface="宋体" charset="-122"/>
              </a:rPr>
              <a:t>12m</a:t>
            </a:r>
            <a:r>
              <a:rPr lang="zh-CN" altLang="en-US" sz="2400" b="1" dirty="0">
                <a:ea typeface="宋体" charset="-122"/>
              </a:rPr>
              <a:t>，路侧最大</a:t>
            </a:r>
            <a:r>
              <a:rPr lang="en-US" altLang="zh-CN" sz="2400" b="1" dirty="0">
                <a:ea typeface="宋体" charset="-122"/>
              </a:rPr>
              <a:t>9m</a:t>
            </a:r>
            <a:r>
              <a:rPr lang="zh-CN" altLang="en-US" sz="2400" b="1" dirty="0">
                <a:ea typeface="宋体" charset="-122"/>
              </a:rPr>
              <a:t>时，设置</a:t>
            </a:r>
            <a:r>
              <a:rPr lang="zh-CN" altLang="en-US" sz="2400" b="1" dirty="0">
                <a:solidFill>
                  <a:srgbClr val="FF0000"/>
                </a:solidFill>
                <a:ea typeface="宋体" charset="-122"/>
              </a:rPr>
              <a:t>带有防撞等级的护栏（强条）</a:t>
            </a:r>
            <a:r>
              <a:rPr lang="zh-CN" altLang="en-US" sz="2400" b="1" dirty="0">
                <a:ea typeface="宋体" charset="-122"/>
              </a:rPr>
              <a:t>。</a:t>
            </a:r>
          </a:p>
          <a:p>
            <a:pPr eaLnBrk="1" hangingPunct="1">
              <a:lnSpc>
                <a:spcPct val="150000"/>
              </a:lnSpc>
            </a:pPr>
            <a:r>
              <a:rPr lang="en-US" altLang="zh-CN" sz="2400" dirty="0">
                <a:ea typeface="宋体" charset="-122"/>
              </a:rPr>
              <a:t>2</a:t>
            </a:r>
            <a:r>
              <a:rPr lang="zh-CN" altLang="en-US" sz="2400" dirty="0">
                <a:ea typeface="宋体" charset="-122"/>
              </a:rPr>
              <a:t>、机非分隔带：</a:t>
            </a:r>
          </a:p>
          <a:p>
            <a:pPr lvl="1" eaLnBrk="1" hangingPunct="1">
              <a:lnSpc>
                <a:spcPct val="150000"/>
              </a:lnSpc>
            </a:pPr>
            <a:r>
              <a:rPr lang="zh-CN" altLang="en-US" sz="2400" b="1" dirty="0">
                <a:ea typeface="宋体" charset="-122"/>
              </a:rPr>
              <a:t>高度不低于</a:t>
            </a:r>
            <a:r>
              <a:rPr lang="en-US" altLang="zh-CN" sz="2400" b="1" dirty="0">
                <a:ea typeface="宋体" charset="-122"/>
              </a:rPr>
              <a:t>30cm</a:t>
            </a:r>
            <a:r>
              <a:rPr lang="zh-CN" altLang="en-US" sz="2400" b="1" dirty="0">
                <a:ea typeface="宋体" charset="-122"/>
              </a:rPr>
              <a:t>；</a:t>
            </a:r>
          </a:p>
          <a:p>
            <a:pPr lvl="1" eaLnBrk="1" hangingPunct="1">
              <a:lnSpc>
                <a:spcPct val="150000"/>
              </a:lnSpc>
            </a:pPr>
            <a:r>
              <a:rPr lang="zh-CN" altLang="en-US" sz="2400" b="1" dirty="0">
                <a:solidFill>
                  <a:srgbClr val="FF0000"/>
                </a:solidFill>
                <a:ea typeface="宋体" charset="-122"/>
              </a:rPr>
              <a:t>双向</a:t>
            </a:r>
            <a:r>
              <a:rPr lang="en-US" altLang="zh-CN" sz="2400" b="1" dirty="0">
                <a:solidFill>
                  <a:srgbClr val="FF0000"/>
                </a:solidFill>
                <a:ea typeface="宋体" charset="-122"/>
              </a:rPr>
              <a:t>4</a:t>
            </a:r>
            <a:r>
              <a:rPr lang="zh-CN" altLang="en-US" sz="2400" b="1" dirty="0">
                <a:solidFill>
                  <a:srgbClr val="FF0000"/>
                </a:solidFill>
                <a:ea typeface="宋体" charset="-122"/>
              </a:rPr>
              <a:t>车道及以上道路，应设置</a:t>
            </a:r>
            <a:r>
              <a:rPr lang="zh-CN" altLang="en-US" sz="2400" b="1" dirty="0">
                <a:ea typeface="宋体" charset="-122"/>
              </a:rPr>
              <a:t>。</a:t>
            </a:r>
            <a:r>
              <a:rPr lang="en-US" altLang="zh-CN" sz="1600" b="1" dirty="0">
                <a:ea typeface="宋体" charset="-122"/>
              </a:rPr>
              <a:t>《</a:t>
            </a:r>
            <a:r>
              <a:rPr lang="zh-CN" altLang="en-US" sz="1600" b="1" dirty="0">
                <a:ea typeface="宋体" charset="-122"/>
              </a:rPr>
              <a:t>城市道路交通设施设计规范</a:t>
            </a:r>
            <a:r>
              <a:rPr lang="en-US" altLang="zh-CN" sz="1600" b="1" dirty="0">
                <a:ea typeface="宋体" charset="-122"/>
              </a:rPr>
              <a:t>》</a:t>
            </a:r>
            <a:r>
              <a:rPr lang="zh-CN" altLang="en-US" sz="1600" b="1" dirty="0">
                <a:ea typeface="宋体" charset="-122"/>
              </a:rPr>
              <a:t>。</a:t>
            </a:r>
            <a:endParaRPr lang="zh-CN" altLang="en-US" sz="2400" b="1" dirty="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4578"/>
                                        </p:tgtEl>
                                        <p:attrNameLst>
                                          <p:attrName>style.visibility</p:attrName>
                                        </p:attrNameLst>
                                      </p:cBhvr>
                                      <p:to>
                                        <p:strVal val="visible"/>
                                      </p:to>
                                    </p:set>
                                    <p:animEffect transition="in" filter="fade">
                                      <p:cBhvr>
                                        <p:cTn id="7" dur="2000"/>
                                        <p:tgtEl>
                                          <p:spTgt spid="24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79">
                                            <p:txEl>
                                              <p:pRg st="0" end="0"/>
                                            </p:txEl>
                                          </p:spTgt>
                                        </p:tgtEl>
                                        <p:attrNameLst>
                                          <p:attrName>style.visibility</p:attrName>
                                        </p:attrNameLst>
                                      </p:cBhvr>
                                      <p:to>
                                        <p:strVal val="visible"/>
                                      </p:to>
                                    </p:set>
                                    <p:animEffect transition="in" filter="wipe(left)">
                                      <p:cBhvr>
                                        <p:cTn id="12" dur="500"/>
                                        <p:tgtEl>
                                          <p:spTgt spid="245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79">
                                            <p:txEl>
                                              <p:pRg st="1" end="1"/>
                                            </p:txEl>
                                          </p:spTgt>
                                        </p:tgtEl>
                                        <p:attrNameLst>
                                          <p:attrName>style.visibility</p:attrName>
                                        </p:attrNameLst>
                                      </p:cBhvr>
                                      <p:to>
                                        <p:strVal val="visible"/>
                                      </p:to>
                                    </p:set>
                                    <p:animEffect transition="in" filter="wipe(left)">
                                      <p:cBhvr>
                                        <p:cTn id="17" dur="500"/>
                                        <p:tgtEl>
                                          <p:spTgt spid="24579">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4579">
                                            <p:txEl>
                                              <p:pRg st="2" end="2"/>
                                            </p:txEl>
                                          </p:spTgt>
                                        </p:tgtEl>
                                        <p:attrNameLst>
                                          <p:attrName>style.visibility</p:attrName>
                                        </p:attrNameLst>
                                      </p:cBhvr>
                                      <p:to>
                                        <p:strVal val="visible"/>
                                      </p:to>
                                    </p:set>
                                    <p:animEffect transition="in" filter="wipe(left)">
                                      <p:cBhvr>
                                        <p:cTn id="20" dur="500"/>
                                        <p:tgtEl>
                                          <p:spTgt spid="24579">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579">
                                            <p:txEl>
                                              <p:pRg st="3" end="3"/>
                                            </p:txEl>
                                          </p:spTgt>
                                        </p:tgtEl>
                                        <p:attrNameLst>
                                          <p:attrName>style.visibility</p:attrName>
                                        </p:attrNameLst>
                                      </p:cBhvr>
                                      <p:to>
                                        <p:strVal val="visible"/>
                                      </p:to>
                                    </p:set>
                                    <p:animEffect transition="in" filter="wipe(left)">
                                      <p:cBhvr>
                                        <p:cTn id="23" dur="500"/>
                                        <p:tgtEl>
                                          <p:spTgt spid="24579">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579">
                                            <p:txEl>
                                              <p:pRg st="4" end="4"/>
                                            </p:txEl>
                                          </p:spTgt>
                                        </p:tgtEl>
                                        <p:attrNameLst>
                                          <p:attrName>style.visibility</p:attrName>
                                        </p:attrNameLst>
                                      </p:cBhvr>
                                      <p:to>
                                        <p:strVal val="visible"/>
                                      </p:to>
                                    </p:set>
                                    <p:animEffect transition="in" filter="wipe(left)">
                                      <p:cBhvr>
                                        <p:cTn id="28" dur="500"/>
                                        <p:tgtEl>
                                          <p:spTgt spid="24579">
                                            <p:txEl>
                                              <p:pRg st="4" end="4"/>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4579">
                                            <p:txEl>
                                              <p:pRg st="5" end="5"/>
                                            </p:txEl>
                                          </p:spTgt>
                                        </p:tgtEl>
                                        <p:attrNameLst>
                                          <p:attrName>style.visibility</p:attrName>
                                        </p:attrNameLst>
                                      </p:cBhvr>
                                      <p:to>
                                        <p:strVal val="visible"/>
                                      </p:to>
                                    </p:set>
                                    <p:animEffect transition="in" filter="wipe(left)">
                                      <p:cBhvr>
                                        <p:cTn id="31" dur="500"/>
                                        <p:tgtEl>
                                          <p:spTgt spid="24579">
                                            <p:txEl>
                                              <p:pRg st="5" end="5"/>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4579">
                                            <p:txEl>
                                              <p:pRg st="6" end="6"/>
                                            </p:txEl>
                                          </p:spTgt>
                                        </p:tgtEl>
                                        <p:attrNameLst>
                                          <p:attrName>style.visibility</p:attrName>
                                        </p:attrNameLst>
                                      </p:cBhvr>
                                      <p:to>
                                        <p:strVal val="visible"/>
                                      </p:to>
                                    </p:set>
                                    <p:animEffect transition="in" filter="wipe(left)">
                                      <p:cBhvr>
                                        <p:cTn id="34" dur="500"/>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9"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4"/>
          <p:cNvSpPr>
            <a:spLocks noGrp="1"/>
          </p:cNvSpPr>
          <p:nvPr>
            <p:ph type="dt" sz="quarter" idx="10"/>
          </p:nvPr>
        </p:nvSpPr>
        <p:spPr/>
        <p:txBody>
          <a:bodyPr/>
          <a:lstStyle/>
          <a:p>
            <a:pPr>
              <a:defRPr/>
            </a:pPr>
            <a:r>
              <a:rPr lang="en-US" altLang="zh-CN"/>
              <a:t>www.themegallery.com</a:t>
            </a:r>
          </a:p>
        </p:txBody>
      </p:sp>
      <p:sp>
        <p:nvSpPr>
          <p:cNvPr id="5" name="页脚占位符 5"/>
          <p:cNvSpPr>
            <a:spLocks noGrp="1"/>
          </p:cNvSpPr>
          <p:nvPr>
            <p:ph type="ftr" sz="quarter" idx="11"/>
          </p:nvPr>
        </p:nvSpPr>
        <p:spPr/>
        <p:txBody>
          <a:bodyPr/>
          <a:lstStyle/>
          <a:p>
            <a:pPr>
              <a:defRPr/>
            </a:pPr>
            <a:r>
              <a:rPr lang="en-US" altLang="zh-CN"/>
              <a:t>LOGO</a:t>
            </a:r>
          </a:p>
        </p:txBody>
      </p:sp>
      <p:sp>
        <p:nvSpPr>
          <p:cNvPr id="25746" name="Rectangle 146"/>
          <p:cNvSpPr>
            <a:spLocks noGrp="1" noChangeArrowheads="1"/>
          </p:cNvSpPr>
          <p:nvPr>
            <p:ph type="title"/>
          </p:nvPr>
        </p:nvSpPr>
        <p:spPr/>
        <p:txBody>
          <a:bodyPr/>
          <a:lstStyle/>
          <a:p>
            <a:pPr eaLnBrk="1" hangingPunct="1"/>
            <a:endParaRPr lang="zh-CN" altLang="zh-CN">
              <a:ea typeface="宋体" charset="-122"/>
            </a:endParaRPr>
          </a:p>
        </p:txBody>
      </p:sp>
      <p:sp>
        <p:nvSpPr>
          <p:cNvPr id="25603" name="Rectangle 3"/>
          <p:cNvSpPr>
            <a:spLocks noGrp="1" noChangeArrowheads="1"/>
          </p:cNvSpPr>
          <p:nvPr>
            <p:ph type="body" sz="half" idx="1"/>
          </p:nvPr>
        </p:nvSpPr>
        <p:spPr>
          <a:xfrm>
            <a:off x="381000" y="1219200"/>
            <a:ext cx="8382000" cy="4945063"/>
          </a:xfrm>
        </p:spPr>
        <p:txBody>
          <a:bodyPr/>
          <a:lstStyle/>
          <a:p>
            <a:pPr lvl="1" eaLnBrk="1" hangingPunct="1">
              <a:lnSpc>
                <a:spcPct val="150000"/>
              </a:lnSpc>
            </a:pPr>
            <a:r>
              <a:rPr lang="en-US" altLang="zh-CN" sz="2400" b="1" dirty="0">
                <a:ea typeface="宋体" charset="-122"/>
              </a:rPr>
              <a:t>3</a:t>
            </a:r>
            <a:r>
              <a:rPr lang="zh-CN" altLang="en-US" sz="2400" b="1" dirty="0">
                <a:ea typeface="宋体" charset="-122"/>
              </a:rPr>
              <a:t>、防止行人跨越的隔离带高度不宜低于在</a:t>
            </a:r>
            <a:r>
              <a:rPr lang="en-US" altLang="zh-CN" sz="2400" b="1" dirty="0">
                <a:ea typeface="宋体" charset="-122"/>
              </a:rPr>
              <a:t>1.1m</a:t>
            </a:r>
            <a:r>
              <a:rPr lang="zh-CN" altLang="en-US" sz="2400" b="1" dirty="0">
                <a:ea typeface="宋体" charset="-122"/>
              </a:rPr>
              <a:t>。</a:t>
            </a:r>
          </a:p>
          <a:p>
            <a:pPr lvl="1" eaLnBrk="1" hangingPunct="1">
              <a:lnSpc>
                <a:spcPct val="150000"/>
              </a:lnSpc>
            </a:pPr>
            <a:r>
              <a:rPr lang="en-US" altLang="zh-CN" sz="2400" b="1" dirty="0">
                <a:ea typeface="宋体" charset="-122"/>
              </a:rPr>
              <a:t>4</a:t>
            </a:r>
            <a:r>
              <a:rPr lang="zh-CN" altLang="en-US" sz="2400" b="1" dirty="0">
                <a:ea typeface="宋体" charset="-122"/>
              </a:rPr>
              <a:t>、机非共板时非机动车与行人分隔。</a:t>
            </a:r>
          </a:p>
          <a:p>
            <a:pPr lvl="1" eaLnBrk="1" hangingPunct="1">
              <a:lnSpc>
                <a:spcPct val="150000"/>
              </a:lnSpc>
            </a:pPr>
            <a:r>
              <a:rPr lang="en-US" altLang="zh-CN" sz="2400" b="1" dirty="0">
                <a:ea typeface="宋体" charset="-122"/>
              </a:rPr>
              <a:t>5</a:t>
            </a:r>
            <a:r>
              <a:rPr lang="zh-CN" altLang="en-US" sz="2400" b="1" dirty="0">
                <a:ea typeface="宋体" charset="-122"/>
              </a:rPr>
              <a:t>、绿化隔离枝叶不能超越隔离带宽度界限，弯道内侧及交叉口视距三角形范围内，不得种植高于最外侧机动车车道中线处路面标高</a:t>
            </a:r>
            <a:r>
              <a:rPr lang="en-US" altLang="zh-CN" sz="2400" b="1" dirty="0">
                <a:ea typeface="宋体" charset="-122"/>
              </a:rPr>
              <a:t>1m</a:t>
            </a:r>
            <a:r>
              <a:rPr lang="zh-CN" altLang="en-US" sz="2400" b="1" dirty="0">
                <a:ea typeface="宋体" charset="-122"/>
              </a:rPr>
              <a:t>的树木。（城市道路设计规范  </a:t>
            </a:r>
            <a:r>
              <a:rPr lang="en-US" altLang="zh-CN" sz="2400" b="1" dirty="0">
                <a:ea typeface="宋体" charset="-122"/>
              </a:rPr>
              <a:t>CJJ 37-2012</a:t>
            </a:r>
            <a:r>
              <a:rPr lang="zh-CN" altLang="en-US" sz="2400" b="1" dirty="0">
                <a:ea typeface="宋体" charset="-122"/>
              </a:rPr>
              <a:t>条文说明</a:t>
            </a:r>
            <a:r>
              <a:rPr lang="en-US" altLang="zh-CN" sz="2400" b="1" dirty="0">
                <a:ea typeface="宋体" charset="-122"/>
              </a:rPr>
              <a:t>16.1.2</a:t>
            </a:r>
            <a:r>
              <a:rPr lang="zh-CN" altLang="en-US" sz="2400" b="1" dirty="0">
                <a:ea typeface="宋体" charset="-122"/>
              </a:rPr>
              <a:t>）</a:t>
            </a:r>
            <a:endParaRPr lang="en-US" altLang="zh-CN" sz="2400" b="1" dirty="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5746"/>
                                        </p:tgtEl>
                                        <p:attrNameLst>
                                          <p:attrName>style.visibility</p:attrName>
                                        </p:attrNameLst>
                                      </p:cBhvr>
                                      <p:to>
                                        <p:strVal val="visible"/>
                                      </p:to>
                                    </p:set>
                                    <p:animEffect transition="in" filter="fade">
                                      <p:cBhvr>
                                        <p:cTn id="7" dur="2000"/>
                                        <p:tgtEl>
                                          <p:spTgt spid="25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3">
                                            <p:txEl>
                                              <p:pRg st="0" end="0"/>
                                            </p:txEl>
                                          </p:spTgt>
                                        </p:tgtEl>
                                        <p:attrNameLst>
                                          <p:attrName>style.visibility</p:attrName>
                                        </p:attrNameLst>
                                      </p:cBhvr>
                                      <p:to>
                                        <p:strVal val="visible"/>
                                      </p:to>
                                    </p:set>
                                    <p:animEffect transition="in" filter="wipe(left)">
                                      <p:cBhvr>
                                        <p:cTn id="12" dur="500"/>
                                        <p:tgtEl>
                                          <p:spTgt spid="256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603">
                                            <p:txEl>
                                              <p:pRg st="1" end="1"/>
                                            </p:txEl>
                                          </p:spTgt>
                                        </p:tgtEl>
                                        <p:attrNameLst>
                                          <p:attrName>style.visibility</p:attrName>
                                        </p:attrNameLst>
                                      </p:cBhvr>
                                      <p:to>
                                        <p:strVal val="visible"/>
                                      </p:to>
                                    </p:set>
                                    <p:animEffect transition="in" filter="wipe(left)">
                                      <p:cBhvr>
                                        <p:cTn id="17" dur="500"/>
                                        <p:tgtEl>
                                          <p:spTgt spid="25603">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5603">
                                            <p:txEl>
                                              <p:pRg st="2" end="2"/>
                                            </p:txEl>
                                          </p:spTgt>
                                        </p:tgtEl>
                                        <p:attrNameLst>
                                          <p:attrName>style.visibility</p:attrName>
                                        </p:attrNameLst>
                                      </p:cBhvr>
                                      <p:to>
                                        <p:strVal val="visible"/>
                                      </p:to>
                                    </p:set>
                                    <p:animEffect transition="in" filter="wipe(left)">
                                      <p:cBhvr>
                                        <p:cTn id="20" dur="500"/>
                                        <p:tgtEl>
                                          <p:spTgt spid="256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46" grpId="0"/>
      <p:bldP spid="2560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662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2662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266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55575" y="-96587"/>
            <a:ext cx="8832850" cy="527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3" name="图片 2">
            <a:extLst>
              <a:ext uri="{FF2B5EF4-FFF2-40B4-BE49-F238E27FC236}">
                <a16:creationId xmlns:a16="http://schemas.microsoft.com/office/drawing/2014/main" id="{B25425F2-6952-C339-701B-A5886B987911}"/>
              </a:ext>
            </a:extLst>
          </p:cNvPr>
          <p:cNvPicPr>
            <a:picLocks noChangeAspect="1"/>
          </p:cNvPicPr>
          <p:nvPr/>
        </p:nvPicPr>
        <p:blipFill>
          <a:blip r:embed="rId3"/>
          <a:stretch>
            <a:fillRect/>
          </a:stretch>
        </p:blipFill>
        <p:spPr>
          <a:xfrm>
            <a:off x="103598" y="5109438"/>
            <a:ext cx="8884827" cy="833800"/>
          </a:xfrm>
          <a:prstGeom prst="rect">
            <a:avLst/>
          </a:prstGeom>
        </p:spPr>
      </p:pic>
      <p:pic>
        <p:nvPicPr>
          <p:cNvPr id="7" name="图片 6">
            <a:extLst>
              <a:ext uri="{FF2B5EF4-FFF2-40B4-BE49-F238E27FC236}">
                <a16:creationId xmlns:a16="http://schemas.microsoft.com/office/drawing/2014/main" id="{91D1777A-9300-AC3B-D0F5-006226931358}"/>
              </a:ext>
            </a:extLst>
          </p:cNvPr>
          <p:cNvPicPr>
            <a:picLocks noChangeAspect="1"/>
          </p:cNvPicPr>
          <p:nvPr/>
        </p:nvPicPr>
        <p:blipFill rotWithShape="1">
          <a:blip r:embed="rId4"/>
          <a:srcRect b="38236"/>
          <a:stretch/>
        </p:blipFill>
        <p:spPr>
          <a:xfrm>
            <a:off x="155575" y="5929512"/>
            <a:ext cx="7670503" cy="79037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7650"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27651"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215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838200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2000"/>
                                        <p:tgtEl>
                                          <p:spTgt spid="27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27651">
                                            <p:txEl>
                                              <p:pRg st="0" end="0"/>
                                            </p:txEl>
                                          </p:spTgt>
                                        </p:tgtEl>
                                        <p:attrNameLst>
                                          <p:attrName>style.visibility</p:attrName>
                                        </p:attrNameLst>
                                      </p:cBhvr>
                                      <p:to>
                                        <p:strVal val="visible"/>
                                      </p:to>
                                    </p:set>
                                    <p:animEffect transition="in" filter="wipe(left)">
                                      <p:cBhvr>
                                        <p:cTn id="12" dur="500"/>
                                        <p:tgtEl>
                                          <p:spTgt spid="276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8674"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28675"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22534" name="图片 20" descr="说明: 岷江路绿化带太矮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6600825"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2000"/>
                                        <p:tgtEl>
                                          <p:spTgt spid="286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28675">
                                            <p:txEl>
                                              <p:pRg st="0" end="0"/>
                                            </p:txEl>
                                          </p:spTgt>
                                        </p:tgtEl>
                                        <p:attrNameLst>
                                          <p:attrName>style.visibility</p:attrName>
                                        </p:attrNameLst>
                                      </p:cBhvr>
                                      <p:to>
                                        <p:strVal val="visible"/>
                                      </p:to>
                                    </p:set>
                                    <p:animEffect transition="in" filter="wipe(left)">
                                      <p:cBhvr>
                                        <p:cTn id="12" dur="500"/>
                                        <p:tgtEl>
                                          <p:spTgt spid="286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9698"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2969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23558" name="图片 18" descr="说明: 岷江路下穿隧道处隔离带缝隙大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438900"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2000"/>
                                        <p:tgtEl>
                                          <p:spTgt spid="296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29699">
                                            <p:txEl>
                                              <p:pRg st="0" end="0"/>
                                            </p:txEl>
                                          </p:spTgt>
                                        </p:tgtEl>
                                        <p:attrNameLst>
                                          <p:attrName>style.visibility</p:attrName>
                                        </p:attrNameLst>
                                      </p:cBhvr>
                                      <p:to>
                                        <p:strVal val="visible"/>
                                      </p:to>
                                    </p:set>
                                    <p:animEffect transition="in" filter="wipe(left)">
                                      <p:cBhvr>
                                        <p:cTn id="12" dur="500"/>
                                        <p:tgtEl>
                                          <p:spTgt spid="296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699"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30722"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30723"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24582" name="Picture 4"/>
          <p:cNvPicPr>
            <a:picLocks noChangeAspect="1" noChangeArrowheads="1"/>
          </p:cNvPicPr>
          <p:nvPr/>
        </p:nvPicPr>
        <p:blipFill>
          <a:blip r:embed="rId2">
            <a:extLst>
              <a:ext uri="{28A0092B-C50C-407E-A947-70E740481C1C}">
                <a14:useLocalDpi xmlns:a14="http://schemas.microsoft.com/office/drawing/2010/main" val="0"/>
              </a:ext>
            </a:extLst>
          </a:blip>
          <a:srcRect t="6238"/>
          <a:stretch>
            <a:fillRect/>
          </a:stretch>
        </p:blipFill>
        <p:spPr bwMode="auto">
          <a:xfrm>
            <a:off x="381000" y="1600200"/>
            <a:ext cx="83820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0722"/>
                                        </p:tgtEl>
                                        <p:attrNameLst>
                                          <p:attrName>style.visibility</p:attrName>
                                        </p:attrNameLst>
                                      </p:cBhvr>
                                      <p:to>
                                        <p:strVal val="visible"/>
                                      </p:to>
                                    </p:set>
                                    <p:animEffect transition="in" filter="fade">
                                      <p:cBhvr>
                                        <p:cTn id="7" dur="2000"/>
                                        <p:tgtEl>
                                          <p:spTgt spid="307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30723">
                                            <p:txEl>
                                              <p:pRg st="0" end="0"/>
                                            </p:txEl>
                                          </p:spTgt>
                                        </p:tgtEl>
                                        <p:attrNameLst>
                                          <p:attrName>style.visibility</p:attrName>
                                        </p:attrNameLst>
                                      </p:cBhvr>
                                      <p:to>
                                        <p:strVal val="visible"/>
                                      </p:to>
                                    </p:set>
                                    <p:animEffect transition="in" filter="wipe(left)">
                                      <p:cBhvr>
                                        <p:cTn id="12" dur="500"/>
                                        <p:tgtEl>
                                          <p:spTgt spid="307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560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25605" name="Rectangle 3"/>
          <p:cNvSpPr>
            <a:spLocks noGrp="1" noChangeArrowheads="1"/>
          </p:cNvSpPr>
          <p:nvPr>
            <p:ph type="body" idx="1"/>
          </p:nvPr>
        </p:nvSpPr>
        <p:spPr/>
        <p:txBody>
          <a:bodyPr/>
          <a:lstStyle/>
          <a:p>
            <a:pPr eaLnBrk="1" hangingPunct="1"/>
            <a:r>
              <a:rPr lang="zh-CN" altLang="en-US">
                <a:ea typeface="宋体" charset="-122"/>
              </a:rPr>
              <a:t>隧道隔离设施的连续性</a:t>
            </a:r>
          </a:p>
        </p:txBody>
      </p:sp>
      <p:pic>
        <p:nvPicPr>
          <p:cNvPr id="25606"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62200"/>
            <a:ext cx="56388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1266"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11267" name="Rectangle 3"/>
          <p:cNvSpPr>
            <a:spLocks noGrp="1" noChangeArrowheads="1"/>
          </p:cNvSpPr>
          <p:nvPr>
            <p:ph type="body" idx="1"/>
          </p:nvPr>
        </p:nvSpPr>
        <p:spPr/>
        <p:txBody>
          <a:bodyPr/>
          <a:lstStyle/>
          <a:p>
            <a:pPr eaLnBrk="1" hangingPunct="1"/>
            <a:r>
              <a:rPr lang="zh-CN" altLang="en-US">
                <a:solidFill>
                  <a:srgbClr val="FF0000"/>
                </a:solidFill>
                <a:ea typeface="宋体" charset="-122"/>
              </a:rPr>
              <a:t>放射状</a:t>
            </a:r>
          </a:p>
          <a:p>
            <a:pPr lvl="1" eaLnBrk="1" hangingPunct="1"/>
            <a:r>
              <a:rPr lang="zh-CN" altLang="en-US">
                <a:ea typeface="宋体" charset="-122"/>
              </a:rPr>
              <a:t>放射状交通网络常被用于连接主城与卫星城之间</a:t>
            </a:r>
          </a:p>
          <a:p>
            <a:pPr lvl="1" eaLnBrk="1" hangingPunct="1"/>
            <a:r>
              <a:rPr lang="zh-CN" altLang="en-US">
                <a:ea typeface="宋体" charset="-122"/>
              </a:rPr>
              <a:t>所有交通都需要经过中心。</a:t>
            </a:r>
          </a:p>
          <a:p>
            <a:pPr eaLnBrk="1" hangingPunct="1"/>
            <a:endParaRPr lang="en-US" altLang="zh-CN">
              <a:ea typeface="宋体" charset="-122"/>
            </a:endParaRPr>
          </a:p>
        </p:txBody>
      </p:sp>
      <p:pic>
        <p:nvPicPr>
          <p:cNvPr id="61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33147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2000"/>
                                        <p:tgtEl>
                                          <p:spTgt spid="11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7">
                                            <p:txEl>
                                              <p:pRg st="0" end="0"/>
                                            </p:txEl>
                                          </p:spTgt>
                                        </p:tgtEl>
                                        <p:attrNameLst>
                                          <p:attrName>style.visibility</p:attrName>
                                        </p:attrNameLst>
                                      </p:cBhvr>
                                      <p:to>
                                        <p:strVal val="visible"/>
                                      </p:to>
                                    </p:set>
                                    <p:animEffect transition="in" filter="wipe(left)">
                                      <p:cBhvr>
                                        <p:cTn id="12" dur="500"/>
                                        <p:tgtEl>
                                          <p:spTgt spid="11267">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267">
                                            <p:txEl>
                                              <p:pRg st="1" end="1"/>
                                            </p:txEl>
                                          </p:spTgt>
                                        </p:tgtEl>
                                        <p:attrNameLst>
                                          <p:attrName>style.visibility</p:attrName>
                                        </p:attrNameLst>
                                      </p:cBhvr>
                                      <p:to>
                                        <p:strVal val="visible"/>
                                      </p:to>
                                    </p:set>
                                    <p:animEffect transition="in" filter="wipe(left)">
                                      <p:cBhvr>
                                        <p:cTn id="15" dur="500"/>
                                        <p:tgtEl>
                                          <p:spTgt spid="11267">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267">
                                            <p:txEl>
                                              <p:pRg st="2" end="2"/>
                                            </p:txEl>
                                          </p:spTgt>
                                        </p:tgtEl>
                                        <p:attrNameLst>
                                          <p:attrName>style.visibility</p:attrName>
                                        </p:attrNameLst>
                                      </p:cBhvr>
                                      <p:to>
                                        <p:strVal val="visible"/>
                                      </p:to>
                                    </p:set>
                                    <p:animEffect transition="in" filter="wipe(left)">
                                      <p:cBhvr>
                                        <p:cTn id="18" dur="500"/>
                                        <p:tgtEl>
                                          <p:spTgt spid="11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662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2662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266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617220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765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27653" name="Rectangle 3"/>
          <p:cNvSpPr>
            <a:spLocks noGrp="1" noChangeArrowheads="1"/>
          </p:cNvSpPr>
          <p:nvPr>
            <p:ph type="body" idx="1"/>
          </p:nvPr>
        </p:nvSpPr>
        <p:spPr/>
        <p:txBody>
          <a:bodyPr/>
          <a:lstStyle/>
          <a:p>
            <a:pPr eaLnBrk="1" hangingPunct="1"/>
            <a:r>
              <a:rPr lang="zh-CN" altLang="en-US">
                <a:ea typeface="宋体" charset="-122"/>
              </a:rPr>
              <a:t>广安翠屏山隧道原样</a:t>
            </a:r>
          </a:p>
        </p:txBody>
      </p:sp>
      <p:pic>
        <p:nvPicPr>
          <p:cNvPr id="27654" name="Picture 4" descr="翠屏山隧道"/>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905000"/>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867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28677"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28678" name="Picture 4" descr="广安翠屏山隧道_页面_01"/>
          <p:cNvPicPr>
            <a:picLocks noChangeAspect="1" noChangeArrowheads="1"/>
          </p:cNvPicPr>
          <p:nvPr/>
        </p:nvPicPr>
        <p:blipFill>
          <a:blip r:embed="rId2" cstate="print">
            <a:extLst>
              <a:ext uri="{28A0092B-C50C-407E-A947-70E740481C1C}">
                <a14:useLocalDpi xmlns:a14="http://schemas.microsoft.com/office/drawing/2010/main" val="0"/>
              </a:ext>
            </a:extLst>
          </a:blip>
          <a:srcRect l="42607" t="9976" b="30167"/>
          <a:stretch>
            <a:fillRect/>
          </a:stretch>
        </p:blipFill>
        <p:spPr bwMode="auto">
          <a:xfrm>
            <a:off x="1219200" y="838200"/>
            <a:ext cx="7239000"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26626" name="Rectangle 2"/>
          <p:cNvSpPr>
            <a:spLocks noGrp="1" noChangeArrowheads="1"/>
          </p:cNvSpPr>
          <p:nvPr>
            <p:ph type="title"/>
          </p:nvPr>
        </p:nvSpPr>
        <p:spPr/>
        <p:txBody>
          <a:bodyPr/>
          <a:lstStyle/>
          <a:p>
            <a:pPr eaLnBrk="1" hangingPunct="1"/>
            <a:r>
              <a:rPr lang="en-US" altLang="zh-CN" sz="2800" dirty="0">
                <a:ea typeface="宋体" charset="-122"/>
              </a:rPr>
              <a:t>2.1.4</a:t>
            </a:r>
            <a:r>
              <a:rPr lang="zh-CN" altLang="en-US" sz="2800" dirty="0">
                <a:ea typeface="宋体" charset="-122"/>
              </a:rPr>
              <a:t>道路视距分析</a:t>
            </a:r>
          </a:p>
        </p:txBody>
      </p:sp>
      <p:sp>
        <p:nvSpPr>
          <p:cNvPr id="26627" name="Rectangle 3"/>
          <p:cNvSpPr>
            <a:spLocks noGrp="1" noChangeArrowheads="1"/>
          </p:cNvSpPr>
          <p:nvPr>
            <p:ph type="body" idx="1"/>
          </p:nvPr>
        </p:nvSpPr>
        <p:spPr>
          <a:xfrm>
            <a:off x="381000" y="1143000"/>
            <a:ext cx="3462082" cy="4716463"/>
          </a:xfrm>
        </p:spPr>
        <p:txBody>
          <a:bodyPr/>
          <a:lstStyle/>
          <a:p>
            <a:pPr eaLnBrk="1" hangingPunct="1">
              <a:lnSpc>
                <a:spcPct val="150000"/>
              </a:lnSpc>
            </a:pPr>
            <a:r>
              <a:rPr lang="zh-CN" altLang="en-US" sz="2400" dirty="0">
                <a:solidFill>
                  <a:schemeClr val="tx1"/>
                </a:solidFill>
                <a:ea typeface="宋体" charset="-122"/>
              </a:rPr>
              <a:t>城市道路：最小视距三角形是从最易发生冲突的车道上考虑的。它是靠道路右侧第一条行车道的轴线与相交道路靠中线的一条车道的轴线所构成的三角形。</a:t>
            </a:r>
          </a:p>
          <a:p>
            <a:pPr eaLnBrk="1" hangingPunct="1">
              <a:lnSpc>
                <a:spcPct val="150000"/>
              </a:lnSpc>
            </a:pPr>
            <a:endParaRPr lang="en-US" altLang="zh-CN" sz="2400" dirty="0">
              <a:solidFill>
                <a:schemeClr val="tx1"/>
              </a:solidFill>
              <a:ea typeface="宋体" charset="-122"/>
            </a:endParaRPr>
          </a:p>
        </p:txBody>
      </p:sp>
      <p:pic>
        <p:nvPicPr>
          <p:cNvPr id="35846" name="Picture 4"/>
          <p:cNvPicPr>
            <a:picLocks noChangeAspect="1" noChangeArrowheads="1"/>
          </p:cNvPicPr>
          <p:nvPr/>
        </p:nvPicPr>
        <p:blipFill>
          <a:blip r:embed="rId2">
            <a:lum contrast="36000"/>
            <a:extLst>
              <a:ext uri="{28A0092B-C50C-407E-A947-70E740481C1C}">
                <a14:useLocalDpi xmlns:a14="http://schemas.microsoft.com/office/drawing/2010/main" val="0"/>
              </a:ext>
            </a:extLst>
          </a:blip>
          <a:srcRect/>
          <a:stretch>
            <a:fillRect/>
          </a:stretch>
        </p:blipFill>
        <p:spPr bwMode="auto">
          <a:xfrm>
            <a:off x="4419600" y="1386681"/>
            <a:ext cx="4541582" cy="4495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2000"/>
                                        <p:tgtEl>
                                          <p:spTgt spid="26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7">
                                            <p:txEl>
                                              <p:pRg st="0" end="0"/>
                                            </p:txEl>
                                          </p:spTgt>
                                        </p:tgtEl>
                                        <p:attrNameLst>
                                          <p:attrName>style.visibility</p:attrName>
                                        </p:attrNameLst>
                                      </p:cBhvr>
                                      <p:to>
                                        <p:strVal val="visible"/>
                                      </p:to>
                                    </p:set>
                                    <p:animEffect transition="in" filter="wipe(left)">
                                      <p:cBhvr>
                                        <p:cTn id="12" dur="500"/>
                                        <p:tgtEl>
                                          <p:spTgt spid="26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27"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 name="日期占位符 4"/>
          <p:cNvSpPr>
            <a:spLocks noGrp="1"/>
          </p:cNvSpPr>
          <p:nvPr>
            <p:ph type="dt" sz="quarter" idx="10"/>
          </p:nvPr>
        </p:nvSpPr>
        <p:spPr/>
        <p:txBody>
          <a:bodyPr/>
          <a:lstStyle/>
          <a:p>
            <a:pPr>
              <a:defRPr/>
            </a:pPr>
            <a:r>
              <a:rPr lang="en-US" altLang="zh-CN"/>
              <a:t>www.themegallery.com</a:t>
            </a:r>
          </a:p>
        </p:txBody>
      </p:sp>
      <p:sp>
        <p:nvSpPr>
          <p:cNvPr id="34" name="页脚占位符 5"/>
          <p:cNvSpPr>
            <a:spLocks noGrp="1"/>
          </p:cNvSpPr>
          <p:nvPr>
            <p:ph type="ftr" sz="quarter" idx="11"/>
          </p:nvPr>
        </p:nvSpPr>
        <p:spPr/>
        <p:txBody>
          <a:bodyPr/>
          <a:lstStyle/>
          <a:p>
            <a:pPr>
              <a:defRPr/>
            </a:pPr>
            <a:r>
              <a:rPr lang="en-US" altLang="zh-CN"/>
              <a:t>LOGO</a:t>
            </a:r>
          </a:p>
        </p:txBody>
      </p:sp>
      <p:sp>
        <p:nvSpPr>
          <p:cNvPr id="32872" name="Rectangle 104"/>
          <p:cNvSpPr>
            <a:spLocks noGrp="1" noChangeArrowheads="1"/>
          </p:cNvSpPr>
          <p:nvPr>
            <p:ph type="title"/>
          </p:nvPr>
        </p:nvSpPr>
        <p:spPr/>
        <p:txBody>
          <a:bodyPr/>
          <a:lstStyle/>
          <a:p>
            <a:pPr eaLnBrk="1" hangingPunct="1"/>
            <a:endParaRPr lang="zh-CN" altLang="zh-CN">
              <a:ea typeface="宋体" charset="-122"/>
            </a:endParaRPr>
          </a:p>
        </p:txBody>
      </p:sp>
      <p:sp>
        <p:nvSpPr>
          <p:cNvPr id="32771" name="Rectangle 3"/>
          <p:cNvSpPr>
            <a:spLocks noGrp="1" noChangeArrowheads="1"/>
          </p:cNvSpPr>
          <p:nvPr>
            <p:ph type="body" sz="half" idx="1"/>
          </p:nvPr>
        </p:nvSpPr>
        <p:spPr>
          <a:xfrm>
            <a:off x="381000" y="1447800"/>
            <a:ext cx="8305800" cy="4716463"/>
          </a:xfrm>
        </p:spPr>
        <p:txBody>
          <a:bodyPr/>
          <a:lstStyle/>
          <a:p>
            <a:pPr eaLnBrk="1" hangingPunct="1">
              <a:lnSpc>
                <a:spcPct val="150000"/>
              </a:lnSpc>
            </a:pP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城市道路交叉口规划规范</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GB 50647-2011</a:t>
            </a:r>
            <a:r>
              <a:rPr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2400" b="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3.5.2</a:t>
            </a:r>
            <a:r>
              <a:rPr lang="zh-CN" altLang="en-US" sz="2400" b="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条第</a:t>
            </a:r>
            <a:r>
              <a:rPr lang="en-US" altLang="zh-CN" sz="2400" b="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款规定，平面交叉口红线规划必须满足安全停车视距三角形限界的要求，安全停车视距不得小于表</a:t>
            </a:r>
            <a:r>
              <a:rPr lang="en-US" altLang="zh-CN" sz="2400" b="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3.5.2-1</a:t>
            </a:r>
            <a:r>
              <a:rPr lang="zh-CN" altLang="en-US" sz="2400" b="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的规定。视距三角形限界内，不得规划布设任何高出道路平面标高</a:t>
            </a:r>
            <a:r>
              <a:rPr lang="en-US" altLang="zh-CN" sz="2400" b="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1.0m</a:t>
            </a:r>
            <a:r>
              <a:rPr lang="zh-CN" altLang="en-US" sz="2400" b="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且影响驾驶员视线的物体。</a:t>
            </a:r>
            <a:r>
              <a:rPr lang="zh-CN" altLang="en-US" sz="2400" b="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（强条）</a:t>
            </a:r>
            <a:endParaRPr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9D41B30A-21AC-5873-82D0-7704C316791F}"/>
              </a:ext>
            </a:extLst>
          </p:cNvPr>
          <p:cNvPicPr>
            <a:picLocks noChangeAspect="1"/>
          </p:cNvPicPr>
          <p:nvPr/>
        </p:nvPicPr>
        <p:blipFill>
          <a:blip r:embed="rId2"/>
          <a:stretch>
            <a:fillRect/>
          </a:stretch>
        </p:blipFill>
        <p:spPr>
          <a:xfrm>
            <a:off x="457200" y="4182778"/>
            <a:ext cx="8263827" cy="231397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2872"/>
                                        </p:tgtEl>
                                        <p:attrNameLst>
                                          <p:attrName>style.visibility</p:attrName>
                                        </p:attrNameLst>
                                      </p:cBhvr>
                                      <p:to>
                                        <p:strVal val="visible"/>
                                      </p:to>
                                    </p:set>
                                    <p:animEffect transition="in" filter="fade">
                                      <p:cBhvr>
                                        <p:cTn id="7" dur="2000"/>
                                        <p:tgtEl>
                                          <p:spTgt spid="328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1">
                                            <p:txEl>
                                              <p:pRg st="0" end="0"/>
                                            </p:txEl>
                                          </p:spTgt>
                                        </p:tgtEl>
                                        <p:attrNameLst>
                                          <p:attrName>style.visibility</p:attrName>
                                        </p:attrNameLst>
                                      </p:cBhvr>
                                      <p:to>
                                        <p:strVal val="visible"/>
                                      </p:to>
                                    </p:set>
                                    <p:animEffect transition="in" filter="wipe(left)">
                                      <p:cBhvr>
                                        <p:cTn id="12" dur="500"/>
                                        <p:tgtEl>
                                          <p:spTgt spid="327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2" grpId="0"/>
      <p:bldP spid="3277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文本框 4"/>
          <p:cNvSpPr txBox="1">
            <a:spLocks noChangeArrowheads="1"/>
          </p:cNvSpPr>
          <p:nvPr/>
        </p:nvSpPr>
        <p:spPr bwMode="auto">
          <a:xfrm>
            <a:off x="457200" y="609600"/>
            <a:ext cx="4173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buFont typeface="Wingdings" pitchFamily="2" charset="2"/>
              <a:buChar char="Ø"/>
            </a:pPr>
            <a:r>
              <a:rPr lang="zh-CN" altLang="en-US" sz="2000" dirty="0">
                <a:solidFill>
                  <a:srgbClr val="FF0000"/>
                </a:solidFill>
                <a:latin typeface="黑体" pitchFamily="49" charset="-122"/>
                <a:ea typeface="黑体" pitchFamily="49" charset="-122"/>
              </a:rPr>
              <a:t>公路安全视距三角形</a:t>
            </a:r>
          </a:p>
        </p:txBody>
      </p:sp>
      <p:sp>
        <p:nvSpPr>
          <p:cNvPr id="24583" name="矩形 14"/>
          <p:cNvSpPr>
            <a:spLocks noChangeArrowheads="1"/>
          </p:cNvSpPr>
          <p:nvPr/>
        </p:nvSpPr>
        <p:spPr bwMode="auto">
          <a:xfrm>
            <a:off x="163161" y="914400"/>
            <a:ext cx="5434149" cy="463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42900" algn="just">
              <a:lnSpc>
                <a:spcPct val="150000"/>
              </a:lnSpc>
            </a:pPr>
            <a:r>
              <a:rPr lang="en-US" altLang="zh-CN" sz="2000" dirty="0">
                <a:solidFill>
                  <a:srgbClr val="FF0000"/>
                </a:solidFill>
                <a:latin typeface="黑体" pitchFamily="49" charset="-122"/>
                <a:ea typeface="黑体" pitchFamily="49" charset="-122"/>
              </a:rPr>
              <a:t>JTG D20-2017</a:t>
            </a:r>
            <a:r>
              <a:rPr lang="zh-CN" altLang="en-US" sz="2000" dirty="0">
                <a:solidFill>
                  <a:srgbClr val="FF0000"/>
                </a:solidFill>
                <a:latin typeface="黑体" pitchFamily="49" charset="-122"/>
                <a:ea typeface="黑体" pitchFamily="49" charset="-122"/>
              </a:rPr>
              <a:t>公路路线设计规范：</a:t>
            </a:r>
            <a:r>
              <a:rPr lang="zh-CN" altLang="en-US" sz="2000" dirty="0">
                <a:latin typeface="黑体" pitchFamily="49" charset="-122"/>
                <a:ea typeface="黑体" pitchFamily="49" charset="-122"/>
              </a:rPr>
              <a:t>如右图所示，两相交公路间，由</a:t>
            </a:r>
            <a:r>
              <a:rPr lang="zh-CN" altLang="en-US" sz="2000" dirty="0">
                <a:solidFill>
                  <a:srgbClr val="FF0000"/>
                </a:solidFill>
                <a:latin typeface="黑体" pitchFamily="49" charset="-122"/>
                <a:ea typeface="黑体" pitchFamily="49" charset="-122"/>
              </a:rPr>
              <a:t>各自停车视距</a:t>
            </a:r>
            <a:r>
              <a:rPr lang="zh-CN" altLang="en-US" sz="2000" dirty="0">
                <a:latin typeface="黑体" pitchFamily="49" charset="-122"/>
                <a:ea typeface="黑体" pitchFamily="49" charset="-122"/>
              </a:rPr>
              <a:t>所组成的三角区内不得存在任何有碍通视的物体。小客车驾驶员</a:t>
            </a:r>
            <a:r>
              <a:rPr lang="zh-CN" altLang="en-US" sz="2000" dirty="0">
                <a:solidFill>
                  <a:srgbClr val="FF0000"/>
                </a:solidFill>
                <a:latin typeface="黑体" pitchFamily="49" charset="-122"/>
                <a:ea typeface="黑体" pitchFamily="49" charset="-122"/>
              </a:rPr>
              <a:t>视点高</a:t>
            </a:r>
            <a:r>
              <a:rPr lang="en-US" altLang="zh-CN" sz="2000" dirty="0">
                <a:solidFill>
                  <a:srgbClr val="FF0000"/>
                </a:solidFill>
                <a:latin typeface="黑体" pitchFamily="49" charset="-122"/>
                <a:ea typeface="黑体" pitchFamily="49" charset="-122"/>
              </a:rPr>
              <a:t>1.2m</a:t>
            </a:r>
            <a:r>
              <a:rPr lang="zh-CN" altLang="en-US" sz="2000" dirty="0">
                <a:latin typeface="黑体" pitchFamily="49" charset="-122"/>
                <a:ea typeface="黑体" pitchFamily="49" charset="-122"/>
              </a:rPr>
              <a:t>（</a:t>
            </a:r>
            <a:r>
              <a:rPr lang="en-US" altLang="zh-CN" sz="2000" dirty="0">
                <a:latin typeface="黑体" pitchFamily="49" charset="-122"/>
                <a:ea typeface="黑体" pitchFamily="49" charset="-122"/>
              </a:rPr>
              <a:t>JTG B01-2014 </a:t>
            </a:r>
            <a:r>
              <a:rPr lang="zh-CN" altLang="en-US" sz="2000" dirty="0">
                <a:latin typeface="黑体" pitchFamily="49" charset="-122"/>
                <a:ea typeface="黑体" pitchFamily="49" charset="-122"/>
              </a:rPr>
              <a:t>公路工程技术标准条文说明</a:t>
            </a:r>
            <a:r>
              <a:rPr lang="en-US" altLang="zh-CN" sz="2000" dirty="0">
                <a:latin typeface="黑体" pitchFamily="49" charset="-122"/>
                <a:ea typeface="黑体" pitchFamily="49" charset="-122"/>
              </a:rPr>
              <a:t>4.0.15</a:t>
            </a:r>
            <a:r>
              <a:rPr lang="zh-CN" altLang="en-US" sz="2000" dirty="0">
                <a:latin typeface="黑体" pitchFamily="49" charset="-122"/>
                <a:ea typeface="黑体" pitchFamily="49" charset="-122"/>
              </a:rPr>
              <a:t>）</a:t>
            </a:r>
            <a:endParaRPr lang="en-US" altLang="zh-CN" sz="2000" dirty="0">
              <a:latin typeface="黑体" pitchFamily="49" charset="-122"/>
              <a:ea typeface="黑体" pitchFamily="49" charset="-122"/>
            </a:endParaRPr>
          </a:p>
          <a:p>
            <a:pPr indent="342900" algn="just">
              <a:lnSpc>
                <a:spcPct val="150000"/>
              </a:lnSpc>
            </a:pPr>
            <a:r>
              <a:rPr lang="zh-CN" altLang="en-US" sz="2000" dirty="0">
                <a:latin typeface="黑体" pitchFamily="49" charset="-122"/>
                <a:ea typeface="黑体" pitchFamily="49" charset="-122"/>
              </a:rPr>
              <a:t>条件受限制不能保证由停车视距所构成的通视三角区时，应保证</a:t>
            </a:r>
            <a:r>
              <a:rPr lang="zh-CN" altLang="en-US" sz="2000" dirty="0">
                <a:solidFill>
                  <a:srgbClr val="FF0000"/>
                </a:solidFill>
                <a:latin typeface="黑体" pitchFamily="49" charset="-122"/>
                <a:ea typeface="黑体" pitchFamily="49" charset="-122"/>
              </a:rPr>
              <a:t>主要公路的安全交叉停车视距</a:t>
            </a:r>
            <a:r>
              <a:rPr lang="zh-CN" altLang="en-US" sz="2000" dirty="0">
                <a:latin typeface="黑体" pitchFamily="49" charset="-122"/>
                <a:ea typeface="黑体" pitchFamily="49" charset="-122"/>
              </a:rPr>
              <a:t>和</a:t>
            </a:r>
            <a:r>
              <a:rPr lang="zh-CN" altLang="en-US" sz="2000" dirty="0">
                <a:solidFill>
                  <a:srgbClr val="FF0000"/>
                </a:solidFill>
                <a:latin typeface="黑体" pitchFamily="49" charset="-122"/>
                <a:ea typeface="黑体" pitchFamily="49" charset="-122"/>
              </a:rPr>
              <a:t>次要公路</a:t>
            </a:r>
            <a:r>
              <a:rPr lang="zh-CN" altLang="en-US" sz="2000" dirty="0">
                <a:latin typeface="黑体" pitchFamily="49" charset="-122"/>
                <a:ea typeface="黑体" pitchFamily="49" charset="-122"/>
              </a:rPr>
              <a:t>至主要公路边车道中心线</a:t>
            </a:r>
            <a:r>
              <a:rPr lang="en-US" altLang="zh-CN" sz="2000" dirty="0">
                <a:solidFill>
                  <a:srgbClr val="FF0000"/>
                </a:solidFill>
                <a:latin typeface="黑体" pitchFamily="49" charset="-122"/>
                <a:ea typeface="黑体" pitchFamily="49" charset="-122"/>
              </a:rPr>
              <a:t>5-7m</a:t>
            </a:r>
            <a:r>
              <a:rPr lang="zh-CN" altLang="en-US" sz="2000" dirty="0">
                <a:latin typeface="黑体" pitchFamily="49" charset="-122"/>
                <a:ea typeface="黑体" pitchFamily="49" charset="-122"/>
              </a:rPr>
              <a:t>所组成的通视三角区。</a:t>
            </a:r>
            <a:endParaRPr lang="en-US" altLang="zh-CN" sz="2000" dirty="0">
              <a:latin typeface="黑体" pitchFamily="49" charset="-122"/>
              <a:ea typeface="黑体" pitchFamily="49" charset="-122"/>
            </a:endParaRPr>
          </a:p>
          <a:p>
            <a:pPr indent="342900" algn="just">
              <a:lnSpc>
                <a:spcPct val="150000"/>
              </a:lnSpc>
            </a:pPr>
            <a:endParaRPr lang="zh-CN" altLang="zh-CN" sz="2000" dirty="0">
              <a:latin typeface="黑体" pitchFamily="49" charset="-122"/>
              <a:ea typeface="黑体" pitchFamily="49" charset="-122"/>
            </a:endParaRPr>
          </a:p>
        </p:txBody>
      </p:sp>
      <p:pic>
        <p:nvPicPr>
          <p:cNvPr id="4" name="图片 3">
            <a:extLst>
              <a:ext uri="{FF2B5EF4-FFF2-40B4-BE49-F238E27FC236}">
                <a16:creationId xmlns:a16="http://schemas.microsoft.com/office/drawing/2014/main" id="{FC8AC4CA-38A2-00EE-2992-BD8307768247}"/>
              </a:ext>
            </a:extLst>
          </p:cNvPr>
          <p:cNvPicPr>
            <a:picLocks noChangeAspect="1"/>
          </p:cNvPicPr>
          <p:nvPr/>
        </p:nvPicPr>
        <p:blipFill>
          <a:blip r:embed="rId3"/>
          <a:stretch>
            <a:fillRect/>
          </a:stretch>
        </p:blipFill>
        <p:spPr>
          <a:xfrm>
            <a:off x="5629208" y="285589"/>
            <a:ext cx="3383417" cy="2701749"/>
          </a:xfrm>
          <a:prstGeom prst="rect">
            <a:avLst/>
          </a:prstGeom>
        </p:spPr>
      </p:pic>
      <p:pic>
        <p:nvPicPr>
          <p:cNvPr id="6" name="图片 5">
            <a:extLst>
              <a:ext uri="{FF2B5EF4-FFF2-40B4-BE49-F238E27FC236}">
                <a16:creationId xmlns:a16="http://schemas.microsoft.com/office/drawing/2014/main" id="{2B292499-9289-216C-7959-E0748FCF439F}"/>
              </a:ext>
            </a:extLst>
          </p:cNvPr>
          <p:cNvPicPr>
            <a:picLocks noChangeAspect="1"/>
          </p:cNvPicPr>
          <p:nvPr/>
        </p:nvPicPr>
        <p:blipFill>
          <a:blip r:embed="rId4"/>
          <a:stretch>
            <a:fillRect/>
          </a:stretch>
        </p:blipFill>
        <p:spPr>
          <a:xfrm>
            <a:off x="5581348" y="3124200"/>
            <a:ext cx="3562652" cy="1578587"/>
          </a:xfrm>
          <a:prstGeom prst="rect">
            <a:avLst/>
          </a:prstGeom>
        </p:spPr>
      </p:pic>
      <p:pic>
        <p:nvPicPr>
          <p:cNvPr id="8" name="图片 7">
            <a:extLst>
              <a:ext uri="{FF2B5EF4-FFF2-40B4-BE49-F238E27FC236}">
                <a16:creationId xmlns:a16="http://schemas.microsoft.com/office/drawing/2014/main" id="{7D0894CA-5582-86F2-044C-067831FC2EE8}"/>
              </a:ext>
            </a:extLst>
          </p:cNvPr>
          <p:cNvPicPr>
            <a:picLocks noChangeAspect="1"/>
          </p:cNvPicPr>
          <p:nvPr/>
        </p:nvPicPr>
        <p:blipFill>
          <a:blip r:embed="rId5"/>
          <a:stretch>
            <a:fillRect/>
          </a:stretch>
        </p:blipFill>
        <p:spPr>
          <a:xfrm>
            <a:off x="164933" y="5029200"/>
            <a:ext cx="8631387" cy="150954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33794"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33795"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31750" name="Picture 4" descr="DSC000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7848600" cy="440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3794"/>
                                        </p:tgtEl>
                                        <p:attrNameLst>
                                          <p:attrName>style.visibility</p:attrName>
                                        </p:attrNameLst>
                                      </p:cBhvr>
                                      <p:to>
                                        <p:strVal val="visible"/>
                                      </p:to>
                                    </p:set>
                                    <p:animEffect transition="in" filter="fade">
                                      <p:cBhvr>
                                        <p:cTn id="7" dur="2000"/>
                                        <p:tgtEl>
                                          <p:spTgt spid="337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33795">
                                            <p:txEl>
                                              <p:pRg st="0" end="0"/>
                                            </p:txEl>
                                          </p:spTgt>
                                        </p:tgtEl>
                                        <p:attrNameLst>
                                          <p:attrName>style.visibility</p:attrName>
                                        </p:attrNameLst>
                                      </p:cBhvr>
                                      <p:to>
                                        <p:strVal val="visible"/>
                                      </p:to>
                                    </p:set>
                                    <p:animEffect transition="in" filter="wipe(left)">
                                      <p:cBhvr>
                                        <p:cTn id="12" dur="500"/>
                                        <p:tgtEl>
                                          <p:spTgt spid="337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795"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34818"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3481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32774" name="图片 11" descr="说明: 视距1"/>
          <p:cNvPicPr>
            <a:picLocks noChangeAspect="1" noChangeArrowheads="1"/>
          </p:cNvPicPr>
          <p:nvPr/>
        </p:nvPicPr>
        <p:blipFill>
          <a:blip r:embed="rId2">
            <a:extLst>
              <a:ext uri="{28A0092B-C50C-407E-A947-70E740481C1C}">
                <a14:useLocalDpi xmlns:a14="http://schemas.microsoft.com/office/drawing/2010/main" val="0"/>
              </a:ext>
            </a:extLst>
          </a:blip>
          <a:srcRect t="4047" b="11679"/>
          <a:stretch>
            <a:fillRect/>
          </a:stretch>
        </p:blipFill>
        <p:spPr bwMode="auto">
          <a:xfrm>
            <a:off x="533400" y="1371600"/>
            <a:ext cx="80010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2000"/>
                                        <p:tgtEl>
                                          <p:spTgt spid="34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34819">
                                            <p:txEl>
                                              <p:pRg st="0" end="0"/>
                                            </p:txEl>
                                          </p:spTgt>
                                        </p:tgtEl>
                                        <p:attrNameLst>
                                          <p:attrName>style.visibility</p:attrName>
                                        </p:attrNameLst>
                                      </p:cBhvr>
                                      <p:to>
                                        <p:strVal val="visible"/>
                                      </p:to>
                                    </p:set>
                                    <p:animEffect transition="in" filter="wipe(left)">
                                      <p:cBhvr>
                                        <p:cTn id="12" dur="500"/>
                                        <p:tgtEl>
                                          <p:spTgt spid="348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19"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35842" name="Rectangle 2"/>
          <p:cNvSpPr>
            <a:spLocks noGrp="1" noChangeArrowheads="1"/>
          </p:cNvSpPr>
          <p:nvPr>
            <p:ph type="title"/>
          </p:nvPr>
        </p:nvSpPr>
        <p:spPr/>
        <p:txBody>
          <a:bodyPr/>
          <a:lstStyle/>
          <a:p>
            <a:pPr eaLnBrk="1" hangingPunct="1"/>
            <a:r>
              <a:rPr lang="en-US" altLang="zh-CN" sz="2800">
                <a:ea typeface="宋体" charset="-122"/>
              </a:rPr>
              <a:t>2.1.5</a:t>
            </a:r>
            <a:r>
              <a:rPr lang="zh-CN" altLang="en-US" sz="2800">
                <a:solidFill>
                  <a:srgbClr val="FF0000"/>
                </a:solidFill>
                <a:ea typeface="宋体" charset="-122"/>
              </a:rPr>
              <a:t>路缘石设置分析</a:t>
            </a:r>
          </a:p>
        </p:txBody>
      </p:sp>
      <p:sp>
        <p:nvSpPr>
          <p:cNvPr id="35843" name="Rectangle 3"/>
          <p:cNvSpPr>
            <a:spLocks noGrp="1" noChangeArrowheads="1"/>
          </p:cNvSpPr>
          <p:nvPr>
            <p:ph type="body" idx="1"/>
          </p:nvPr>
        </p:nvSpPr>
        <p:spPr>
          <a:xfrm>
            <a:off x="381000" y="1219200"/>
            <a:ext cx="8229600" cy="5334000"/>
          </a:xfrm>
        </p:spPr>
        <p:txBody>
          <a:bodyPr/>
          <a:lstStyle/>
          <a:p>
            <a:pPr eaLnBrk="1" hangingPunct="1">
              <a:lnSpc>
                <a:spcPct val="140000"/>
              </a:lnSpc>
            </a:pPr>
            <a:r>
              <a:rPr lang="zh-CN" altLang="en-US" sz="2400">
                <a:solidFill>
                  <a:schemeClr val="tx1"/>
                </a:solidFill>
                <a:ea typeface="宋体" charset="-122"/>
              </a:rPr>
              <a:t>路缘石指的是设在路面边缘的界石，简称缘石。</a:t>
            </a:r>
          </a:p>
          <a:p>
            <a:pPr eaLnBrk="1" hangingPunct="1">
              <a:lnSpc>
                <a:spcPct val="140000"/>
              </a:lnSpc>
            </a:pPr>
            <a:r>
              <a:rPr lang="zh-CN" altLang="en-US" sz="2400">
                <a:solidFill>
                  <a:schemeClr val="tx1"/>
                </a:solidFill>
                <a:ea typeface="宋体" charset="-122"/>
              </a:rPr>
              <a:t>它是作为设置在路面边缘与其它构造带分界的条石。</a:t>
            </a:r>
          </a:p>
          <a:p>
            <a:pPr eaLnBrk="1" hangingPunct="1">
              <a:lnSpc>
                <a:spcPct val="140000"/>
              </a:lnSpc>
            </a:pPr>
            <a:r>
              <a:rPr lang="zh-CN" altLang="en-US" sz="2400">
                <a:solidFill>
                  <a:schemeClr val="tx1"/>
                </a:solidFill>
                <a:ea typeface="宋体" charset="-122"/>
              </a:rPr>
              <a:t>缘石宜高出路面边缘</a:t>
            </a:r>
            <a:r>
              <a:rPr lang="en-US" altLang="zh-CN" sz="2400">
                <a:solidFill>
                  <a:schemeClr val="tx1"/>
                </a:solidFill>
                <a:ea typeface="宋体" charset="-122"/>
              </a:rPr>
              <a:t>10</a:t>
            </a:r>
            <a:r>
              <a:rPr lang="zh-CN" altLang="en-US" sz="2400">
                <a:solidFill>
                  <a:schemeClr val="tx1"/>
                </a:solidFill>
                <a:ea typeface="宋体" charset="-122"/>
              </a:rPr>
              <a:t>～</a:t>
            </a:r>
            <a:r>
              <a:rPr lang="en-US" altLang="zh-CN" sz="2400">
                <a:solidFill>
                  <a:schemeClr val="tx1"/>
                </a:solidFill>
                <a:ea typeface="宋体" charset="-122"/>
              </a:rPr>
              <a:t>20cm</a:t>
            </a:r>
            <a:r>
              <a:rPr lang="zh-CN" altLang="en-US" sz="2400">
                <a:solidFill>
                  <a:schemeClr val="tx1"/>
                </a:solidFill>
                <a:ea typeface="宋体" charset="-122"/>
              </a:rPr>
              <a:t>。</a:t>
            </a:r>
          </a:p>
          <a:p>
            <a:pPr eaLnBrk="1" hangingPunct="1">
              <a:lnSpc>
                <a:spcPct val="140000"/>
              </a:lnSpc>
            </a:pPr>
            <a:r>
              <a:rPr lang="zh-CN" altLang="en-US" sz="2400">
                <a:solidFill>
                  <a:schemeClr val="tx1"/>
                </a:solidFill>
                <a:ea typeface="宋体" charset="-122"/>
              </a:rPr>
              <a:t>隧道内线形弯曲路段、陡峻路段、绿化隔离岛（无人行道处）等处，可高出</a:t>
            </a:r>
            <a:r>
              <a:rPr lang="en-US" altLang="zh-CN" sz="2400">
                <a:solidFill>
                  <a:schemeClr val="tx1"/>
                </a:solidFill>
                <a:ea typeface="宋体" charset="-122"/>
              </a:rPr>
              <a:t>25</a:t>
            </a:r>
            <a:r>
              <a:rPr lang="zh-CN" altLang="en-US" sz="2400">
                <a:solidFill>
                  <a:schemeClr val="tx1"/>
                </a:solidFill>
                <a:ea typeface="宋体" charset="-122"/>
              </a:rPr>
              <a:t>～</a:t>
            </a:r>
            <a:r>
              <a:rPr lang="en-US" altLang="zh-CN" sz="2400">
                <a:solidFill>
                  <a:schemeClr val="tx1"/>
                </a:solidFill>
                <a:ea typeface="宋体" charset="-122"/>
              </a:rPr>
              <a:t>40cm</a:t>
            </a:r>
            <a:r>
              <a:rPr lang="zh-CN" altLang="en-US" sz="2400">
                <a:solidFill>
                  <a:schemeClr val="tx1"/>
                </a:solidFill>
                <a:ea typeface="宋体" charset="-122"/>
              </a:rPr>
              <a:t>。 </a:t>
            </a:r>
          </a:p>
          <a:p>
            <a:pPr eaLnBrk="1" hangingPunct="1">
              <a:lnSpc>
                <a:spcPct val="140000"/>
              </a:lnSpc>
            </a:pPr>
            <a:r>
              <a:rPr lang="zh-CN" altLang="en-US" sz="2400">
                <a:solidFill>
                  <a:schemeClr val="tx1"/>
                </a:solidFill>
                <a:ea typeface="宋体" charset="-122"/>
              </a:rPr>
              <a:t>路缘石作用为：防止车辆失控驶人行道，从而避免事故发生。</a:t>
            </a:r>
          </a:p>
          <a:p>
            <a:pPr eaLnBrk="1" hangingPunct="1">
              <a:lnSpc>
                <a:spcPct val="140000"/>
              </a:lnSpc>
            </a:pPr>
            <a:r>
              <a:rPr lang="zh-CN" altLang="en-US" sz="2400">
                <a:solidFill>
                  <a:schemeClr val="tx1"/>
                </a:solidFill>
                <a:ea typeface="宋体" charset="-122"/>
              </a:rPr>
              <a:t>人行道行道树与路缘石配合，起到一定的对行人的保护作用。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2000"/>
                                        <p:tgtEl>
                                          <p:spTgt spid="358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wipe(left)">
                                      <p:cBhvr>
                                        <p:cTn id="12" dur="500"/>
                                        <p:tgtEl>
                                          <p:spTgt spid="358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wipe(left)">
                                      <p:cBhvr>
                                        <p:cTn id="17" dur="500"/>
                                        <p:tgtEl>
                                          <p:spTgt spid="358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43">
                                            <p:txEl>
                                              <p:pRg st="2" end="2"/>
                                            </p:txEl>
                                          </p:spTgt>
                                        </p:tgtEl>
                                        <p:attrNameLst>
                                          <p:attrName>style.visibility</p:attrName>
                                        </p:attrNameLst>
                                      </p:cBhvr>
                                      <p:to>
                                        <p:strVal val="visible"/>
                                      </p:to>
                                    </p:set>
                                    <p:animEffect transition="in" filter="wipe(left)">
                                      <p:cBhvr>
                                        <p:cTn id="22" dur="500"/>
                                        <p:tgtEl>
                                          <p:spTgt spid="3584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43">
                                            <p:txEl>
                                              <p:pRg st="3" end="3"/>
                                            </p:txEl>
                                          </p:spTgt>
                                        </p:tgtEl>
                                        <p:attrNameLst>
                                          <p:attrName>style.visibility</p:attrName>
                                        </p:attrNameLst>
                                      </p:cBhvr>
                                      <p:to>
                                        <p:strVal val="visible"/>
                                      </p:to>
                                    </p:set>
                                    <p:animEffect transition="in" filter="wipe(left)">
                                      <p:cBhvr>
                                        <p:cTn id="27" dur="500"/>
                                        <p:tgtEl>
                                          <p:spTgt spid="3584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843">
                                            <p:txEl>
                                              <p:pRg st="4" end="4"/>
                                            </p:txEl>
                                          </p:spTgt>
                                        </p:tgtEl>
                                        <p:attrNameLst>
                                          <p:attrName>style.visibility</p:attrName>
                                        </p:attrNameLst>
                                      </p:cBhvr>
                                      <p:to>
                                        <p:strVal val="visible"/>
                                      </p:to>
                                    </p:set>
                                    <p:animEffect transition="in" filter="wipe(left)">
                                      <p:cBhvr>
                                        <p:cTn id="32" dur="500"/>
                                        <p:tgtEl>
                                          <p:spTgt spid="3584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843">
                                            <p:txEl>
                                              <p:pRg st="5" end="5"/>
                                            </p:txEl>
                                          </p:spTgt>
                                        </p:tgtEl>
                                        <p:attrNameLst>
                                          <p:attrName>style.visibility</p:attrName>
                                        </p:attrNameLst>
                                      </p:cBhvr>
                                      <p:to>
                                        <p:strVal val="visible"/>
                                      </p:to>
                                    </p:set>
                                    <p:animEffect transition="in" filter="wipe(left)">
                                      <p:cBhvr>
                                        <p:cTn id="37" dur="500"/>
                                        <p:tgtEl>
                                          <p:spTgt spid="35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4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37890"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37891"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34822" name="图片 9" descr="说明: 湘江街路缘石不规则（太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6705600" cy="546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890"/>
                                        </p:tgtEl>
                                        <p:attrNameLst>
                                          <p:attrName>style.visibility</p:attrName>
                                        </p:attrNameLst>
                                      </p:cBhvr>
                                      <p:to>
                                        <p:strVal val="visible"/>
                                      </p:to>
                                    </p:set>
                                    <p:animEffect transition="in" filter="fade">
                                      <p:cBhvr>
                                        <p:cTn id="7" dur="2000"/>
                                        <p:tgtEl>
                                          <p:spTgt spid="378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37891">
                                            <p:txEl>
                                              <p:pRg st="0" end="0"/>
                                            </p:txEl>
                                          </p:spTgt>
                                        </p:tgtEl>
                                        <p:attrNameLst>
                                          <p:attrName>style.visibility</p:attrName>
                                        </p:attrNameLst>
                                      </p:cBhvr>
                                      <p:to>
                                        <p:strVal val="visible"/>
                                      </p:to>
                                    </p:set>
                                    <p:animEffect transition="in" filter="wipe(left)">
                                      <p:cBhvr>
                                        <p:cTn id="12" dur="500"/>
                                        <p:tgtEl>
                                          <p:spTgt spid="378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1"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2290"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12291" name="Rectangle 3"/>
          <p:cNvSpPr>
            <a:spLocks noGrp="1" noChangeArrowheads="1"/>
          </p:cNvSpPr>
          <p:nvPr>
            <p:ph type="body" idx="1"/>
          </p:nvPr>
        </p:nvSpPr>
        <p:spPr>
          <a:xfrm>
            <a:off x="381000" y="1143000"/>
            <a:ext cx="8229600" cy="4716463"/>
          </a:xfrm>
        </p:spPr>
        <p:txBody>
          <a:bodyPr/>
          <a:lstStyle/>
          <a:p>
            <a:pPr eaLnBrk="1" hangingPunct="1">
              <a:lnSpc>
                <a:spcPct val="90000"/>
              </a:lnSpc>
            </a:pPr>
            <a:r>
              <a:rPr lang="zh-CN" altLang="en-US" sz="3200">
                <a:solidFill>
                  <a:srgbClr val="FF0000"/>
                </a:solidFill>
                <a:ea typeface="宋体" charset="-122"/>
              </a:rPr>
              <a:t>环放形路网</a:t>
            </a:r>
          </a:p>
          <a:p>
            <a:pPr lvl="1" eaLnBrk="1" hangingPunct="1">
              <a:lnSpc>
                <a:spcPct val="90000"/>
              </a:lnSpc>
            </a:pPr>
            <a:r>
              <a:rPr lang="zh-CN" altLang="en-US">
                <a:ea typeface="宋体" charset="-122"/>
              </a:rPr>
              <a:t>由环形和放射交通线路组合而成。</a:t>
            </a:r>
          </a:p>
          <a:p>
            <a:pPr lvl="1" eaLnBrk="1" hangingPunct="1">
              <a:lnSpc>
                <a:spcPct val="90000"/>
              </a:lnSpc>
            </a:pPr>
            <a:r>
              <a:rPr lang="zh-CN" altLang="en-US">
                <a:ea typeface="宋体" charset="-122"/>
              </a:rPr>
              <a:t>放射状交通线路承担内外出行，并连接主城与卫星城；</a:t>
            </a:r>
          </a:p>
          <a:p>
            <a:pPr lvl="1" eaLnBrk="1" hangingPunct="1">
              <a:lnSpc>
                <a:spcPct val="90000"/>
              </a:lnSpc>
            </a:pPr>
            <a:r>
              <a:rPr lang="zh-CN" altLang="en-US">
                <a:ea typeface="宋体" charset="-122"/>
              </a:rPr>
              <a:t>环形交通网承担区与区之间或过境出行，连接卫星城之间，减少卫星城之间的出行穿越主城中心。</a:t>
            </a:r>
          </a:p>
          <a:p>
            <a:pPr lvl="2" eaLnBrk="1" hangingPunct="1">
              <a:lnSpc>
                <a:spcPct val="90000"/>
              </a:lnSpc>
            </a:pPr>
            <a:r>
              <a:rPr lang="zh-CN" altLang="en-US" sz="2800">
                <a:ea typeface="宋体" charset="-122"/>
              </a:rPr>
              <a:t>穿越截流</a:t>
            </a:r>
          </a:p>
          <a:p>
            <a:pPr lvl="2" eaLnBrk="1" hangingPunct="1">
              <a:lnSpc>
                <a:spcPct val="90000"/>
              </a:lnSpc>
            </a:pPr>
            <a:r>
              <a:rPr lang="zh-CN" altLang="en-US" sz="2800">
                <a:ea typeface="宋体" charset="-122"/>
              </a:rPr>
              <a:t>进出截流</a:t>
            </a:r>
          </a:p>
          <a:p>
            <a:pPr lvl="2" eaLnBrk="1" hangingPunct="1">
              <a:lnSpc>
                <a:spcPct val="90000"/>
              </a:lnSpc>
            </a:pPr>
            <a:r>
              <a:rPr lang="zh-CN" altLang="en-US" sz="2800">
                <a:ea typeface="宋体" charset="-122"/>
              </a:rPr>
              <a:t>内部疏解</a:t>
            </a:r>
            <a:endParaRPr lang="zh-CN" altLang="en-US">
              <a:ea typeface="宋体" charset="-122"/>
            </a:endParaRPr>
          </a:p>
        </p:txBody>
      </p:sp>
      <p:pic>
        <p:nvPicPr>
          <p:cNvPr id="71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810000"/>
            <a:ext cx="2847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2000"/>
                                        <p:tgtEl>
                                          <p:spTgt spid="12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1">
                                            <p:txEl>
                                              <p:pRg st="0" end="0"/>
                                            </p:txEl>
                                          </p:spTgt>
                                        </p:tgtEl>
                                        <p:attrNameLst>
                                          <p:attrName>style.visibility</p:attrName>
                                        </p:attrNameLst>
                                      </p:cBhvr>
                                      <p:to>
                                        <p:strVal val="visible"/>
                                      </p:to>
                                    </p:set>
                                    <p:animEffect transition="in" filter="wipe(left)">
                                      <p:cBhvr>
                                        <p:cTn id="12" dur="500"/>
                                        <p:tgtEl>
                                          <p:spTgt spid="12291">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291">
                                            <p:txEl>
                                              <p:pRg st="1" end="1"/>
                                            </p:txEl>
                                          </p:spTgt>
                                        </p:tgtEl>
                                        <p:attrNameLst>
                                          <p:attrName>style.visibility</p:attrName>
                                        </p:attrNameLst>
                                      </p:cBhvr>
                                      <p:to>
                                        <p:strVal val="visible"/>
                                      </p:to>
                                    </p:set>
                                    <p:animEffect transition="in" filter="wipe(left)">
                                      <p:cBhvr>
                                        <p:cTn id="15" dur="500"/>
                                        <p:tgtEl>
                                          <p:spTgt spid="12291">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291">
                                            <p:txEl>
                                              <p:pRg st="2" end="2"/>
                                            </p:txEl>
                                          </p:spTgt>
                                        </p:tgtEl>
                                        <p:attrNameLst>
                                          <p:attrName>style.visibility</p:attrName>
                                        </p:attrNameLst>
                                      </p:cBhvr>
                                      <p:to>
                                        <p:strVal val="visible"/>
                                      </p:to>
                                    </p:set>
                                    <p:animEffect transition="in" filter="wipe(left)">
                                      <p:cBhvr>
                                        <p:cTn id="18" dur="500"/>
                                        <p:tgtEl>
                                          <p:spTgt spid="12291">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291">
                                            <p:txEl>
                                              <p:pRg st="3" end="3"/>
                                            </p:txEl>
                                          </p:spTgt>
                                        </p:tgtEl>
                                        <p:attrNameLst>
                                          <p:attrName>style.visibility</p:attrName>
                                        </p:attrNameLst>
                                      </p:cBhvr>
                                      <p:to>
                                        <p:strVal val="visible"/>
                                      </p:to>
                                    </p:set>
                                    <p:animEffect transition="in" filter="wipe(left)">
                                      <p:cBhvr>
                                        <p:cTn id="21" dur="500"/>
                                        <p:tgtEl>
                                          <p:spTgt spid="12291">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291">
                                            <p:txEl>
                                              <p:pRg st="4" end="4"/>
                                            </p:txEl>
                                          </p:spTgt>
                                        </p:tgtEl>
                                        <p:attrNameLst>
                                          <p:attrName>style.visibility</p:attrName>
                                        </p:attrNameLst>
                                      </p:cBhvr>
                                      <p:to>
                                        <p:strVal val="visible"/>
                                      </p:to>
                                    </p:set>
                                    <p:animEffect transition="in" filter="wipe(left)">
                                      <p:cBhvr>
                                        <p:cTn id="24" dur="500"/>
                                        <p:tgtEl>
                                          <p:spTgt spid="12291">
                                            <p:txEl>
                                              <p:pRg st="4" end="4"/>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animEffect transition="in" filter="wipe(left)">
                                      <p:cBhvr>
                                        <p:cTn id="27" dur="500"/>
                                        <p:tgtEl>
                                          <p:spTgt spid="12291">
                                            <p:txEl>
                                              <p:pRg st="5" end="5"/>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291">
                                            <p:txEl>
                                              <p:pRg st="6" end="6"/>
                                            </p:txEl>
                                          </p:spTgt>
                                        </p:tgtEl>
                                        <p:attrNameLst>
                                          <p:attrName>style.visibility</p:attrName>
                                        </p:attrNameLst>
                                      </p:cBhvr>
                                      <p:to>
                                        <p:strVal val="visible"/>
                                      </p:to>
                                    </p:set>
                                    <p:animEffect transition="in" filter="wipe(left)">
                                      <p:cBhvr>
                                        <p:cTn id="30"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1"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38914" name="Rectangle 2"/>
          <p:cNvSpPr>
            <a:spLocks noGrp="1" noChangeArrowheads="1"/>
          </p:cNvSpPr>
          <p:nvPr>
            <p:ph type="title"/>
          </p:nvPr>
        </p:nvSpPr>
        <p:spPr/>
        <p:txBody>
          <a:bodyPr/>
          <a:lstStyle/>
          <a:p>
            <a:pPr eaLnBrk="1" hangingPunct="1"/>
            <a:r>
              <a:rPr lang="en-US" altLang="zh-CN" sz="2800">
                <a:ea typeface="宋体" charset="-122"/>
              </a:rPr>
              <a:t>2.2</a:t>
            </a:r>
            <a:r>
              <a:rPr lang="zh-CN" altLang="en-US" sz="2800">
                <a:ea typeface="宋体" charset="-122"/>
              </a:rPr>
              <a:t>交通安全管理设施</a:t>
            </a:r>
          </a:p>
        </p:txBody>
      </p:sp>
      <p:sp>
        <p:nvSpPr>
          <p:cNvPr id="38915" name="Rectangle 3"/>
          <p:cNvSpPr>
            <a:spLocks noGrp="1" noChangeArrowheads="1"/>
          </p:cNvSpPr>
          <p:nvPr>
            <p:ph type="body" idx="1"/>
          </p:nvPr>
        </p:nvSpPr>
        <p:spPr/>
        <p:txBody>
          <a:bodyPr/>
          <a:lstStyle/>
          <a:p>
            <a:pPr algn="just" eaLnBrk="1" hangingPunct="1">
              <a:lnSpc>
                <a:spcPct val="110000"/>
              </a:lnSpc>
            </a:pPr>
            <a:r>
              <a:rPr lang="en-US" altLang="zh-CN">
                <a:solidFill>
                  <a:schemeClr val="tx1"/>
                </a:solidFill>
                <a:ea typeface="宋体" charset="-122"/>
              </a:rPr>
              <a:t>2.2.1</a:t>
            </a:r>
            <a:r>
              <a:rPr lang="zh-CN" altLang="en-US">
                <a:solidFill>
                  <a:schemeClr val="tx1"/>
                </a:solidFill>
                <a:ea typeface="宋体" charset="-122"/>
              </a:rPr>
              <a:t>道路交通标志</a:t>
            </a:r>
          </a:p>
          <a:p>
            <a:pPr algn="just" eaLnBrk="1" hangingPunct="1">
              <a:lnSpc>
                <a:spcPct val="110000"/>
              </a:lnSpc>
            </a:pPr>
            <a:r>
              <a:rPr lang="en-US" altLang="zh-CN">
                <a:solidFill>
                  <a:schemeClr val="tx1"/>
                </a:solidFill>
                <a:ea typeface="宋体" charset="-122"/>
              </a:rPr>
              <a:t>2.2.1.1</a:t>
            </a:r>
            <a:r>
              <a:rPr lang="zh-CN" altLang="en-US">
                <a:solidFill>
                  <a:schemeClr val="tx1"/>
                </a:solidFill>
                <a:ea typeface="宋体" charset="-122"/>
              </a:rPr>
              <a:t>交通标志设计中的要素</a:t>
            </a:r>
          </a:p>
          <a:p>
            <a:pPr eaLnBrk="1" hangingPunct="1">
              <a:lnSpc>
                <a:spcPct val="110000"/>
              </a:lnSpc>
            </a:pPr>
            <a:r>
              <a:rPr lang="zh-CN" altLang="en-US">
                <a:solidFill>
                  <a:schemeClr val="tx1"/>
                </a:solidFill>
                <a:ea typeface="宋体" charset="-122"/>
              </a:rPr>
              <a:t>一、交通标志基本要求</a:t>
            </a:r>
          </a:p>
          <a:p>
            <a:pPr lvl="1" eaLnBrk="1" hangingPunct="1">
              <a:lnSpc>
                <a:spcPct val="110000"/>
              </a:lnSpc>
            </a:pPr>
            <a:r>
              <a:rPr lang="en-US" altLang="zh-CN" b="1">
                <a:ea typeface="宋体" charset="-122"/>
              </a:rPr>
              <a:t>1</a:t>
            </a:r>
            <a:r>
              <a:rPr lang="zh-CN" altLang="en-US" b="1">
                <a:ea typeface="宋体" charset="-122"/>
              </a:rPr>
              <a:t>、交通信息的处理过程</a:t>
            </a:r>
          </a:p>
          <a:p>
            <a:pPr lvl="2" eaLnBrk="1" hangingPunct="1">
              <a:lnSpc>
                <a:spcPct val="110000"/>
              </a:lnSpc>
            </a:pPr>
            <a:r>
              <a:rPr lang="zh-CN" altLang="en-US" b="1">
                <a:ea typeface="宋体" charset="-122"/>
              </a:rPr>
              <a:t>刺激（</a:t>
            </a:r>
            <a:r>
              <a:rPr lang="en-US" altLang="zh-CN" b="1">
                <a:ea typeface="宋体" charset="-122"/>
              </a:rPr>
              <a:t>S</a:t>
            </a:r>
            <a:r>
              <a:rPr lang="zh-CN" altLang="en-US" b="1">
                <a:ea typeface="宋体" charset="-122"/>
              </a:rPr>
              <a:t>）</a:t>
            </a:r>
            <a:r>
              <a:rPr lang="en-US" altLang="zh-CN" b="1">
                <a:ea typeface="宋体" charset="-122"/>
              </a:rPr>
              <a:t>-</a:t>
            </a:r>
            <a:r>
              <a:rPr lang="zh-CN" altLang="en-US" b="1">
                <a:ea typeface="宋体" charset="-122"/>
              </a:rPr>
              <a:t>判断（</a:t>
            </a:r>
            <a:r>
              <a:rPr lang="en-US" altLang="zh-CN" b="1">
                <a:ea typeface="宋体" charset="-122"/>
              </a:rPr>
              <a:t>O</a:t>
            </a:r>
            <a:r>
              <a:rPr lang="zh-CN" altLang="en-US" b="1">
                <a:ea typeface="宋体" charset="-122"/>
              </a:rPr>
              <a:t>）</a:t>
            </a:r>
            <a:r>
              <a:rPr lang="en-US" altLang="zh-CN" b="1">
                <a:ea typeface="宋体" charset="-122"/>
              </a:rPr>
              <a:t>-</a:t>
            </a:r>
            <a:r>
              <a:rPr lang="zh-CN" altLang="en-US" b="1">
                <a:ea typeface="宋体" charset="-122"/>
              </a:rPr>
              <a:t>反应（</a:t>
            </a:r>
            <a:r>
              <a:rPr lang="en-US" altLang="zh-CN" b="1">
                <a:ea typeface="宋体" charset="-122"/>
              </a:rPr>
              <a:t>R</a:t>
            </a:r>
            <a:r>
              <a:rPr lang="zh-CN" altLang="en-US" b="1">
                <a:ea typeface="宋体" charset="-122"/>
              </a:rPr>
              <a:t>）的过程。</a:t>
            </a:r>
          </a:p>
          <a:p>
            <a:pPr lvl="2" eaLnBrk="1" hangingPunct="1">
              <a:lnSpc>
                <a:spcPct val="110000"/>
              </a:lnSpc>
            </a:pPr>
            <a:r>
              <a:rPr lang="zh-CN" altLang="en-US" b="1">
                <a:ea typeface="宋体" charset="-122"/>
              </a:rPr>
              <a:t>刺激和判断过程的时间取决于标志摆放的位置、大小、形状、色彩、图形等。</a:t>
            </a:r>
          </a:p>
          <a:p>
            <a:pPr lvl="2" eaLnBrk="1" hangingPunct="1">
              <a:lnSpc>
                <a:spcPct val="110000"/>
              </a:lnSpc>
            </a:pPr>
            <a:r>
              <a:rPr lang="zh-CN" altLang="en-US" b="1">
                <a:ea typeface="宋体" charset="-122"/>
              </a:rPr>
              <a:t>反应过程的时间取决于交通参与者个体的特性，与交通标志本身相关甚少。</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fade">
                                      <p:cBhvr>
                                        <p:cTn id="7" dur="2000"/>
                                        <p:tgtEl>
                                          <p:spTgt spid="389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15">
                                            <p:txEl>
                                              <p:pRg st="0" end="0"/>
                                            </p:txEl>
                                          </p:spTgt>
                                        </p:tgtEl>
                                        <p:attrNameLst>
                                          <p:attrName>style.visibility</p:attrName>
                                        </p:attrNameLst>
                                      </p:cBhvr>
                                      <p:to>
                                        <p:strVal val="visible"/>
                                      </p:to>
                                    </p:set>
                                    <p:animEffect transition="in" filter="wipe(left)">
                                      <p:cBhvr>
                                        <p:cTn id="12" dur="500"/>
                                        <p:tgtEl>
                                          <p:spTgt spid="389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15">
                                            <p:txEl>
                                              <p:pRg st="1" end="1"/>
                                            </p:txEl>
                                          </p:spTgt>
                                        </p:tgtEl>
                                        <p:attrNameLst>
                                          <p:attrName>style.visibility</p:attrName>
                                        </p:attrNameLst>
                                      </p:cBhvr>
                                      <p:to>
                                        <p:strVal val="visible"/>
                                      </p:to>
                                    </p:set>
                                    <p:animEffect transition="in" filter="wipe(left)">
                                      <p:cBhvr>
                                        <p:cTn id="17" dur="500"/>
                                        <p:tgtEl>
                                          <p:spTgt spid="3891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15">
                                            <p:txEl>
                                              <p:pRg st="2" end="2"/>
                                            </p:txEl>
                                          </p:spTgt>
                                        </p:tgtEl>
                                        <p:attrNameLst>
                                          <p:attrName>style.visibility</p:attrName>
                                        </p:attrNameLst>
                                      </p:cBhvr>
                                      <p:to>
                                        <p:strVal val="visible"/>
                                      </p:to>
                                    </p:set>
                                    <p:animEffect transition="in" filter="wipe(left)">
                                      <p:cBhvr>
                                        <p:cTn id="22" dur="500"/>
                                        <p:tgtEl>
                                          <p:spTgt spid="38915">
                                            <p:txEl>
                                              <p:pRg st="2" end="2"/>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8915">
                                            <p:txEl>
                                              <p:pRg st="3" end="3"/>
                                            </p:txEl>
                                          </p:spTgt>
                                        </p:tgtEl>
                                        <p:attrNameLst>
                                          <p:attrName>style.visibility</p:attrName>
                                        </p:attrNameLst>
                                      </p:cBhvr>
                                      <p:to>
                                        <p:strVal val="visible"/>
                                      </p:to>
                                    </p:set>
                                    <p:animEffect transition="in" filter="wipe(left)">
                                      <p:cBhvr>
                                        <p:cTn id="25" dur="500"/>
                                        <p:tgtEl>
                                          <p:spTgt spid="38915">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8915">
                                            <p:txEl>
                                              <p:pRg st="4" end="4"/>
                                            </p:txEl>
                                          </p:spTgt>
                                        </p:tgtEl>
                                        <p:attrNameLst>
                                          <p:attrName>style.visibility</p:attrName>
                                        </p:attrNameLst>
                                      </p:cBhvr>
                                      <p:to>
                                        <p:strVal val="visible"/>
                                      </p:to>
                                    </p:set>
                                    <p:animEffect transition="in" filter="wipe(left)">
                                      <p:cBhvr>
                                        <p:cTn id="28" dur="500"/>
                                        <p:tgtEl>
                                          <p:spTgt spid="38915">
                                            <p:txEl>
                                              <p:pRg st="4" end="4"/>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8915">
                                            <p:txEl>
                                              <p:pRg st="5" end="5"/>
                                            </p:txEl>
                                          </p:spTgt>
                                        </p:tgtEl>
                                        <p:attrNameLst>
                                          <p:attrName>style.visibility</p:attrName>
                                        </p:attrNameLst>
                                      </p:cBhvr>
                                      <p:to>
                                        <p:strVal val="visible"/>
                                      </p:to>
                                    </p:set>
                                    <p:animEffect transition="in" filter="wipe(left)">
                                      <p:cBhvr>
                                        <p:cTn id="31" dur="500"/>
                                        <p:tgtEl>
                                          <p:spTgt spid="38915">
                                            <p:txEl>
                                              <p:pRg st="5" end="5"/>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8915">
                                            <p:txEl>
                                              <p:pRg st="6" end="6"/>
                                            </p:txEl>
                                          </p:spTgt>
                                        </p:tgtEl>
                                        <p:attrNameLst>
                                          <p:attrName>style.visibility</p:attrName>
                                        </p:attrNameLst>
                                      </p:cBhvr>
                                      <p:to>
                                        <p:strVal val="visible"/>
                                      </p:to>
                                    </p:set>
                                    <p:animEffect transition="in" filter="wipe(left)">
                                      <p:cBhvr>
                                        <p:cTn id="34" dur="500"/>
                                        <p:tgtEl>
                                          <p:spTgt spid="389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39938"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39939" name="Rectangle 3"/>
          <p:cNvSpPr>
            <a:spLocks noGrp="1" noChangeArrowheads="1"/>
          </p:cNvSpPr>
          <p:nvPr>
            <p:ph type="body" idx="1"/>
          </p:nvPr>
        </p:nvSpPr>
        <p:spPr>
          <a:xfrm>
            <a:off x="381000" y="990600"/>
            <a:ext cx="8229600" cy="5638800"/>
          </a:xfrm>
        </p:spPr>
        <p:txBody>
          <a:bodyPr/>
          <a:lstStyle/>
          <a:p>
            <a:pPr eaLnBrk="1" hangingPunct="1">
              <a:lnSpc>
                <a:spcPct val="80000"/>
              </a:lnSpc>
            </a:pPr>
            <a:r>
              <a:rPr lang="en-US" altLang="zh-CN" sz="2400" dirty="0">
                <a:solidFill>
                  <a:srgbClr val="FF0000"/>
                </a:solidFill>
                <a:ea typeface="宋体" charset="-122"/>
              </a:rPr>
              <a:t>2</a:t>
            </a:r>
            <a:r>
              <a:rPr lang="zh-CN" altLang="en-US" sz="2400" dirty="0">
                <a:solidFill>
                  <a:srgbClr val="FF0000"/>
                </a:solidFill>
                <a:ea typeface="宋体" charset="-122"/>
              </a:rPr>
              <a:t>、交通标志设计的规则</a:t>
            </a:r>
          </a:p>
          <a:p>
            <a:pPr eaLnBrk="1" hangingPunct="1">
              <a:lnSpc>
                <a:spcPct val="80000"/>
              </a:lnSpc>
            </a:pPr>
            <a:r>
              <a:rPr lang="en-US" altLang="zh-CN" sz="2400" dirty="0">
                <a:solidFill>
                  <a:schemeClr val="tx1"/>
                </a:solidFill>
                <a:ea typeface="宋体" charset="-122"/>
              </a:rPr>
              <a:t>(1)</a:t>
            </a:r>
            <a:r>
              <a:rPr lang="zh-CN" altLang="en-US" sz="2400" dirty="0">
                <a:solidFill>
                  <a:schemeClr val="tx1"/>
                </a:solidFill>
                <a:ea typeface="宋体" charset="-122"/>
              </a:rPr>
              <a:t>形象性</a:t>
            </a:r>
          </a:p>
          <a:p>
            <a:pPr lvl="1" eaLnBrk="1" hangingPunct="1">
              <a:lnSpc>
                <a:spcPct val="80000"/>
              </a:lnSpc>
            </a:pPr>
            <a:r>
              <a:rPr lang="zh-CN" altLang="en-US" sz="2400" b="1" dirty="0">
                <a:ea typeface="宋体" charset="-122"/>
              </a:rPr>
              <a:t>标志设计力求形象化，避免抽象化。形象化图形在识别能力和记忆能力方面均优于文字。形象化的标志还有不受文化水平、民族、国籍限制。 </a:t>
            </a:r>
          </a:p>
          <a:p>
            <a:pPr eaLnBrk="1" hangingPunct="1">
              <a:lnSpc>
                <a:spcPct val="80000"/>
              </a:lnSpc>
            </a:pPr>
            <a:r>
              <a:rPr lang="en-US" altLang="zh-CN" sz="2400" dirty="0">
                <a:solidFill>
                  <a:schemeClr val="tx1"/>
                </a:solidFill>
                <a:ea typeface="宋体" charset="-122"/>
              </a:rPr>
              <a:t>(2)</a:t>
            </a:r>
            <a:r>
              <a:rPr lang="zh-CN" altLang="en-US" sz="2400" dirty="0">
                <a:solidFill>
                  <a:schemeClr val="tx1"/>
                </a:solidFill>
                <a:ea typeface="宋体" charset="-122"/>
              </a:rPr>
              <a:t>可理解性</a:t>
            </a:r>
          </a:p>
          <a:p>
            <a:pPr lvl="1" eaLnBrk="1" hangingPunct="1">
              <a:lnSpc>
                <a:spcPct val="80000"/>
              </a:lnSpc>
            </a:pPr>
            <a:r>
              <a:rPr lang="zh-CN" altLang="en-US" sz="2400" b="1" dirty="0">
                <a:ea typeface="宋体" charset="-122"/>
              </a:rPr>
              <a:t>最容易理解的是那些与表示的信息在形象上最相似的标志。</a:t>
            </a:r>
          </a:p>
          <a:p>
            <a:pPr eaLnBrk="1" hangingPunct="1">
              <a:lnSpc>
                <a:spcPct val="80000"/>
              </a:lnSpc>
            </a:pPr>
            <a:r>
              <a:rPr lang="zh-CN" altLang="en-US" sz="2400" dirty="0">
                <a:solidFill>
                  <a:schemeClr val="tx1"/>
                </a:solidFill>
                <a:ea typeface="宋体" charset="-122"/>
              </a:rPr>
              <a:t>（</a:t>
            </a:r>
            <a:r>
              <a:rPr lang="en-US" altLang="zh-CN" sz="2400" dirty="0">
                <a:solidFill>
                  <a:schemeClr val="tx1"/>
                </a:solidFill>
                <a:ea typeface="宋体" charset="-122"/>
              </a:rPr>
              <a:t>3</a:t>
            </a:r>
            <a:r>
              <a:rPr lang="zh-CN" altLang="en-US" sz="2400" dirty="0">
                <a:solidFill>
                  <a:schemeClr val="tx1"/>
                </a:solidFill>
                <a:ea typeface="宋体" charset="-122"/>
              </a:rPr>
              <a:t>）醒目性</a:t>
            </a:r>
          </a:p>
          <a:p>
            <a:pPr lvl="1" eaLnBrk="1" hangingPunct="1">
              <a:lnSpc>
                <a:spcPct val="80000"/>
              </a:lnSpc>
            </a:pPr>
            <a:r>
              <a:rPr lang="zh-CN" altLang="en-US" sz="2400" b="1" dirty="0">
                <a:ea typeface="宋体" charset="-122"/>
              </a:rPr>
              <a:t>加强图像标记与背景的对比；</a:t>
            </a:r>
          </a:p>
          <a:p>
            <a:pPr lvl="1" eaLnBrk="1" hangingPunct="1">
              <a:lnSpc>
                <a:spcPct val="80000"/>
              </a:lnSpc>
            </a:pPr>
            <a:r>
              <a:rPr lang="zh-CN" altLang="en-US" sz="2400" b="1" dirty="0">
                <a:ea typeface="宋体" charset="-122"/>
              </a:rPr>
              <a:t>图像标记要用高饱和度颜色，背景则取低饱和度颜色；</a:t>
            </a:r>
          </a:p>
          <a:p>
            <a:pPr lvl="1" eaLnBrk="1" hangingPunct="1">
              <a:lnSpc>
                <a:spcPct val="80000"/>
              </a:lnSpc>
            </a:pPr>
            <a:r>
              <a:rPr lang="zh-CN" altLang="en-US" sz="2400" b="1" dirty="0">
                <a:ea typeface="宋体" charset="-122"/>
              </a:rPr>
              <a:t>标志的图形、符号标记要设计得简单明了，突出主题，避免花饰；</a:t>
            </a:r>
          </a:p>
          <a:p>
            <a:pPr lvl="1" eaLnBrk="1" hangingPunct="1">
              <a:lnSpc>
                <a:spcPct val="80000"/>
              </a:lnSpc>
            </a:pPr>
            <a:r>
              <a:rPr lang="zh-CN" altLang="en-US" sz="2400" b="1" dirty="0">
                <a:ea typeface="宋体" charset="-122"/>
              </a:rPr>
              <a:t>标志中的图形、符号标记宜用粗线条，尽量不用细线条或虚线。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2000"/>
                                        <p:tgtEl>
                                          <p:spTgt spid="39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9">
                                            <p:txEl>
                                              <p:pRg st="0" end="0"/>
                                            </p:txEl>
                                          </p:spTgt>
                                        </p:tgtEl>
                                        <p:attrNameLst>
                                          <p:attrName>style.visibility</p:attrName>
                                        </p:attrNameLst>
                                      </p:cBhvr>
                                      <p:to>
                                        <p:strVal val="visible"/>
                                      </p:to>
                                    </p:set>
                                    <p:animEffect transition="in" filter="wipe(left)">
                                      <p:cBhvr>
                                        <p:cTn id="12" dur="500"/>
                                        <p:tgtEl>
                                          <p:spTgt spid="399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39">
                                            <p:txEl>
                                              <p:pRg st="1" end="1"/>
                                            </p:txEl>
                                          </p:spTgt>
                                        </p:tgtEl>
                                        <p:attrNameLst>
                                          <p:attrName>style.visibility</p:attrName>
                                        </p:attrNameLst>
                                      </p:cBhvr>
                                      <p:to>
                                        <p:strVal val="visible"/>
                                      </p:to>
                                    </p:set>
                                    <p:animEffect transition="in" filter="wipe(left)">
                                      <p:cBhvr>
                                        <p:cTn id="17" dur="500"/>
                                        <p:tgtEl>
                                          <p:spTgt spid="39939">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9939">
                                            <p:txEl>
                                              <p:pRg st="2" end="2"/>
                                            </p:txEl>
                                          </p:spTgt>
                                        </p:tgtEl>
                                        <p:attrNameLst>
                                          <p:attrName>style.visibility</p:attrName>
                                        </p:attrNameLst>
                                      </p:cBhvr>
                                      <p:to>
                                        <p:strVal val="visible"/>
                                      </p:to>
                                    </p:set>
                                    <p:animEffect transition="in" filter="wipe(left)">
                                      <p:cBhvr>
                                        <p:cTn id="20" dur="500"/>
                                        <p:tgtEl>
                                          <p:spTgt spid="39939">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9939">
                                            <p:txEl>
                                              <p:pRg st="3" end="3"/>
                                            </p:txEl>
                                          </p:spTgt>
                                        </p:tgtEl>
                                        <p:attrNameLst>
                                          <p:attrName>style.visibility</p:attrName>
                                        </p:attrNameLst>
                                      </p:cBhvr>
                                      <p:to>
                                        <p:strVal val="visible"/>
                                      </p:to>
                                    </p:set>
                                    <p:animEffect transition="in" filter="wipe(left)">
                                      <p:cBhvr>
                                        <p:cTn id="25" dur="500"/>
                                        <p:tgtEl>
                                          <p:spTgt spid="39939">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9939">
                                            <p:txEl>
                                              <p:pRg st="4" end="4"/>
                                            </p:txEl>
                                          </p:spTgt>
                                        </p:tgtEl>
                                        <p:attrNameLst>
                                          <p:attrName>style.visibility</p:attrName>
                                        </p:attrNameLst>
                                      </p:cBhvr>
                                      <p:to>
                                        <p:strVal val="visible"/>
                                      </p:to>
                                    </p:set>
                                    <p:animEffect transition="in" filter="wipe(left)">
                                      <p:cBhvr>
                                        <p:cTn id="28" dur="500"/>
                                        <p:tgtEl>
                                          <p:spTgt spid="39939">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9939">
                                            <p:txEl>
                                              <p:pRg st="5" end="5"/>
                                            </p:txEl>
                                          </p:spTgt>
                                        </p:tgtEl>
                                        <p:attrNameLst>
                                          <p:attrName>style.visibility</p:attrName>
                                        </p:attrNameLst>
                                      </p:cBhvr>
                                      <p:to>
                                        <p:strVal val="visible"/>
                                      </p:to>
                                    </p:set>
                                    <p:animEffect transition="in" filter="wipe(left)">
                                      <p:cBhvr>
                                        <p:cTn id="33" dur="500"/>
                                        <p:tgtEl>
                                          <p:spTgt spid="39939">
                                            <p:txEl>
                                              <p:pRg st="5" end="5"/>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9939">
                                            <p:txEl>
                                              <p:pRg st="6" end="6"/>
                                            </p:txEl>
                                          </p:spTgt>
                                        </p:tgtEl>
                                        <p:attrNameLst>
                                          <p:attrName>style.visibility</p:attrName>
                                        </p:attrNameLst>
                                      </p:cBhvr>
                                      <p:to>
                                        <p:strVal val="visible"/>
                                      </p:to>
                                    </p:set>
                                    <p:animEffect transition="in" filter="wipe(left)">
                                      <p:cBhvr>
                                        <p:cTn id="36" dur="500"/>
                                        <p:tgtEl>
                                          <p:spTgt spid="39939">
                                            <p:txEl>
                                              <p:pRg st="6" end="6"/>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9939">
                                            <p:txEl>
                                              <p:pRg st="7" end="7"/>
                                            </p:txEl>
                                          </p:spTgt>
                                        </p:tgtEl>
                                        <p:attrNameLst>
                                          <p:attrName>style.visibility</p:attrName>
                                        </p:attrNameLst>
                                      </p:cBhvr>
                                      <p:to>
                                        <p:strVal val="visible"/>
                                      </p:to>
                                    </p:set>
                                    <p:animEffect transition="in" filter="wipe(left)">
                                      <p:cBhvr>
                                        <p:cTn id="39" dur="500"/>
                                        <p:tgtEl>
                                          <p:spTgt spid="39939">
                                            <p:txEl>
                                              <p:pRg st="7" end="7"/>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9939">
                                            <p:txEl>
                                              <p:pRg st="8" end="8"/>
                                            </p:txEl>
                                          </p:spTgt>
                                        </p:tgtEl>
                                        <p:attrNameLst>
                                          <p:attrName>style.visibility</p:attrName>
                                        </p:attrNameLst>
                                      </p:cBhvr>
                                      <p:to>
                                        <p:strVal val="visible"/>
                                      </p:to>
                                    </p:set>
                                    <p:animEffect transition="in" filter="wipe(left)">
                                      <p:cBhvr>
                                        <p:cTn id="42" dur="500"/>
                                        <p:tgtEl>
                                          <p:spTgt spid="39939">
                                            <p:txEl>
                                              <p:pRg st="8" end="8"/>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9939">
                                            <p:txEl>
                                              <p:pRg st="9" end="9"/>
                                            </p:txEl>
                                          </p:spTgt>
                                        </p:tgtEl>
                                        <p:attrNameLst>
                                          <p:attrName>style.visibility</p:attrName>
                                        </p:attrNameLst>
                                      </p:cBhvr>
                                      <p:to>
                                        <p:strVal val="visible"/>
                                      </p:to>
                                    </p:set>
                                    <p:animEffect transition="in" filter="wipe(left)">
                                      <p:cBhvr>
                                        <p:cTn id="45" dur="500"/>
                                        <p:tgtEl>
                                          <p:spTgt spid="399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39939"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41986"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41987" name="Rectangle 3"/>
          <p:cNvSpPr>
            <a:spLocks noGrp="1" noChangeArrowheads="1"/>
          </p:cNvSpPr>
          <p:nvPr>
            <p:ph type="body" idx="1"/>
          </p:nvPr>
        </p:nvSpPr>
        <p:spPr/>
        <p:txBody>
          <a:bodyPr/>
          <a:lstStyle/>
          <a:p>
            <a:pPr eaLnBrk="1" hangingPunct="1">
              <a:lnSpc>
                <a:spcPct val="120000"/>
              </a:lnSpc>
            </a:pPr>
            <a:r>
              <a:rPr lang="zh-CN" altLang="en-US" sz="2400">
                <a:ea typeface="宋体" charset="-122"/>
              </a:rPr>
              <a:t>（</a:t>
            </a:r>
            <a:r>
              <a:rPr lang="en-US" altLang="zh-CN" sz="2400">
                <a:ea typeface="宋体" charset="-122"/>
              </a:rPr>
              <a:t>4</a:t>
            </a:r>
            <a:r>
              <a:rPr lang="zh-CN" altLang="en-US" sz="2400">
                <a:ea typeface="宋体" charset="-122"/>
              </a:rPr>
              <a:t>）整体性</a:t>
            </a:r>
          </a:p>
          <a:p>
            <a:pPr lvl="1" eaLnBrk="1" hangingPunct="1">
              <a:lnSpc>
                <a:spcPct val="120000"/>
              </a:lnSpc>
            </a:pPr>
            <a:r>
              <a:rPr lang="zh-CN" altLang="en-US" sz="2400" b="1">
                <a:ea typeface="宋体" charset="-122"/>
              </a:rPr>
              <a:t>一个标志应自成整体。为了强调整体性，每个标志要有明确的边界线。</a:t>
            </a:r>
          </a:p>
          <a:p>
            <a:pPr eaLnBrk="1" hangingPunct="1">
              <a:lnSpc>
                <a:spcPct val="120000"/>
              </a:lnSpc>
            </a:pPr>
            <a:r>
              <a:rPr lang="zh-CN" altLang="en-US" sz="2400">
                <a:ea typeface="宋体" charset="-122"/>
              </a:rPr>
              <a:t>（</a:t>
            </a:r>
            <a:r>
              <a:rPr lang="en-US" altLang="zh-CN" sz="2400">
                <a:ea typeface="宋体" charset="-122"/>
              </a:rPr>
              <a:t>5</a:t>
            </a:r>
            <a:r>
              <a:rPr lang="zh-CN" altLang="en-US" sz="2400">
                <a:ea typeface="宋体" charset="-122"/>
              </a:rPr>
              <a:t>）兼容性</a:t>
            </a:r>
          </a:p>
          <a:p>
            <a:pPr lvl="1" eaLnBrk="1" hangingPunct="1">
              <a:lnSpc>
                <a:spcPct val="120000"/>
              </a:lnSpc>
            </a:pPr>
            <a:r>
              <a:rPr lang="zh-CN" altLang="en-US" sz="2400" b="1">
                <a:ea typeface="宋体" charset="-122"/>
              </a:rPr>
              <a:t>标志所表示的含义应该与使用者已形成的习惯或已有的概念兼容。</a:t>
            </a:r>
          </a:p>
          <a:p>
            <a:pPr eaLnBrk="1" hangingPunct="1">
              <a:lnSpc>
                <a:spcPct val="120000"/>
              </a:lnSpc>
            </a:pPr>
            <a:r>
              <a:rPr lang="zh-CN" altLang="en-US" sz="2400">
                <a:ea typeface="宋体" charset="-122"/>
              </a:rPr>
              <a:t>（</a:t>
            </a:r>
            <a:r>
              <a:rPr lang="en-US" altLang="zh-CN" sz="2400">
                <a:ea typeface="宋体" charset="-122"/>
              </a:rPr>
              <a:t>6</a:t>
            </a:r>
            <a:r>
              <a:rPr lang="zh-CN" altLang="en-US" sz="2400">
                <a:ea typeface="宋体" charset="-122"/>
              </a:rPr>
              <a:t>）统一性</a:t>
            </a:r>
          </a:p>
          <a:p>
            <a:pPr lvl="1" eaLnBrk="1" hangingPunct="1">
              <a:lnSpc>
                <a:spcPct val="120000"/>
              </a:lnSpc>
            </a:pPr>
            <a:r>
              <a:rPr lang="zh-CN" altLang="en-US" sz="2400" b="1">
                <a:ea typeface="宋体" charset="-122"/>
              </a:rPr>
              <a:t>标志统一有利于信息交流。特别对那些与安全有关的标志应该力求统一，不然容易造成混乱，引发事故。</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1986"/>
                                        </p:tgtEl>
                                        <p:attrNameLst>
                                          <p:attrName>style.visibility</p:attrName>
                                        </p:attrNameLst>
                                      </p:cBhvr>
                                      <p:to>
                                        <p:strVal val="visible"/>
                                      </p:to>
                                    </p:set>
                                    <p:animEffect transition="in" filter="fade">
                                      <p:cBhvr>
                                        <p:cTn id="7" dur="2000"/>
                                        <p:tgtEl>
                                          <p:spTgt spid="41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7">
                                            <p:txEl>
                                              <p:pRg st="0" end="0"/>
                                            </p:txEl>
                                          </p:spTgt>
                                        </p:tgtEl>
                                        <p:attrNameLst>
                                          <p:attrName>style.visibility</p:attrName>
                                        </p:attrNameLst>
                                      </p:cBhvr>
                                      <p:to>
                                        <p:strVal val="visible"/>
                                      </p:to>
                                    </p:set>
                                    <p:animEffect transition="in" filter="wipe(left)">
                                      <p:cBhvr>
                                        <p:cTn id="12" dur="500"/>
                                        <p:tgtEl>
                                          <p:spTgt spid="41987">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1987">
                                            <p:txEl>
                                              <p:pRg st="1" end="1"/>
                                            </p:txEl>
                                          </p:spTgt>
                                        </p:tgtEl>
                                        <p:attrNameLst>
                                          <p:attrName>style.visibility</p:attrName>
                                        </p:attrNameLst>
                                      </p:cBhvr>
                                      <p:to>
                                        <p:strVal val="visible"/>
                                      </p:to>
                                    </p:set>
                                    <p:animEffect transition="in" filter="wipe(left)">
                                      <p:cBhvr>
                                        <p:cTn id="15" dur="500"/>
                                        <p:tgtEl>
                                          <p:spTgt spid="41987">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1987">
                                            <p:txEl>
                                              <p:pRg st="2" end="2"/>
                                            </p:txEl>
                                          </p:spTgt>
                                        </p:tgtEl>
                                        <p:attrNameLst>
                                          <p:attrName>style.visibility</p:attrName>
                                        </p:attrNameLst>
                                      </p:cBhvr>
                                      <p:to>
                                        <p:strVal val="visible"/>
                                      </p:to>
                                    </p:set>
                                    <p:animEffect transition="in" filter="wipe(left)">
                                      <p:cBhvr>
                                        <p:cTn id="20" dur="500"/>
                                        <p:tgtEl>
                                          <p:spTgt spid="41987">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1987">
                                            <p:txEl>
                                              <p:pRg st="3" end="3"/>
                                            </p:txEl>
                                          </p:spTgt>
                                        </p:tgtEl>
                                        <p:attrNameLst>
                                          <p:attrName>style.visibility</p:attrName>
                                        </p:attrNameLst>
                                      </p:cBhvr>
                                      <p:to>
                                        <p:strVal val="visible"/>
                                      </p:to>
                                    </p:set>
                                    <p:animEffect transition="in" filter="wipe(left)">
                                      <p:cBhvr>
                                        <p:cTn id="23" dur="500"/>
                                        <p:tgtEl>
                                          <p:spTgt spid="41987">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1987">
                                            <p:txEl>
                                              <p:pRg st="4" end="4"/>
                                            </p:txEl>
                                          </p:spTgt>
                                        </p:tgtEl>
                                        <p:attrNameLst>
                                          <p:attrName>style.visibility</p:attrName>
                                        </p:attrNameLst>
                                      </p:cBhvr>
                                      <p:to>
                                        <p:strVal val="visible"/>
                                      </p:to>
                                    </p:set>
                                    <p:animEffect transition="in" filter="wipe(left)">
                                      <p:cBhvr>
                                        <p:cTn id="28" dur="500"/>
                                        <p:tgtEl>
                                          <p:spTgt spid="41987">
                                            <p:txEl>
                                              <p:pRg st="4" end="4"/>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1987">
                                            <p:txEl>
                                              <p:pRg st="5" end="5"/>
                                            </p:txEl>
                                          </p:spTgt>
                                        </p:tgtEl>
                                        <p:attrNameLst>
                                          <p:attrName>style.visibility</p:attrName>
                                        </p:attrNameLst>
                                      </p:cBhvr>
                                      <p:to>
                                        <p:strVal val="visible"/>
                                      </p:to>
                                    </p:set>
                                    <p:animEffect transition="in" filter="wipe(left)">
                                      <p:cBhvr>
                                        <p:cTn id="31" dur="500"/>
                                        <p:tgtEl>
                                          <p:spTgt spid="419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P spid="41987"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43010"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43011" name="Rectangle 3"/>
          <p:cNvSpPr>
            <a:spLocks noGrp="1" noChangeArrowheads="1"/>
          </p:cNvSpPr>
          <p:nvPr>
            <p:ph type="body" idx="1"/>
          </p:nvPr>
        </p:nvSpPr>
        <p:spPr>
          <a:xfrm>
            <a:off x="381000" y="1447800"/>
            <a:ext cx="8229600" cy="5105400"/>
          </a:xfrm>
        </p:spPr>
        <p:txBody>
          <a:bodyPr/>
          <a:lstStyle/>
          <a:p>
            <a:pPr eaLnBrk="1" hangingPunct="1"/>
            <a:r>
              <a:rPr lang="zh-CN" altLang="en-US" sz="2400">
                <a:solidFill>
                  <a:schemeClr val="tx1"/>
                </a:solidFill>
                <a:ea typeface="宋体" charset="-122"/>
              </a:rPr>
              <a:t>二、形状</a:t>
            </a:r>
          </a:p>
          <a:p>
            <a:pPr lvl="1" eaLnBrk="1" hangingPunct="1"/>
            <a:r>
              <a:rPr lang="zh-CN" altLang="en-US" sz="2400" b="1">
                <a:ea typeface="宋体" charset="-122"/>
              </a:rPr>
              <a:t>人对形状的反应时间最短，识别能力最强，长期记忆最好</a:t>
            </a:r>
          </a:p>
          <a:p>
            <a:pPr lvl="1" eaLnBrk="1" hangingPunct="1"/>
            <a:r>
              <a:rPr lang="zh-CN" altLang="en-US" sz="2400" b="1">
                <a:ea typeface="宋体" charset="-122"/>
              </a:rPr>
              <a:t>具有锐角的物体外形容易辨认，有钝角形状的</a:t>
            </a:r>
            <a:r>
              <a:rPr lang="en-US" altLang="zh-CN" sz="2400" b="1">
                <a:ea typeface="宋体" charset="-122"/>
              </a:rPr>
              <a:t>, </a:t>
            </a:r>
            <a:r>
              <a:rPr lang="zh-CN" altLang="en-US" sz="2400" b="1">
                <a:ea typeface="宋体" charset="-122"/>
              </a:rPr>
              <a:t>则不太醒目</a:t>
            </a:r>
          </a:p>
          <a:p>
            <a:pPr lvl="1" eaLnBrk="1" hangingPunct="1"/>
            <a:r>
              <a:rPr lang="zh-CN" altLang="en-US" sz="2400" b="1">
                <a:ea typeface="宋体" charset="-122"/>
              </a:rPr>
              <a:t>从识别的外形顺序为</a:t>
            </a:r>
            <a:r>
              <a:rPr lang="en-US" altLang="zh-CN" sz="2400" b="1">
                <a:ea typeface="宋体" charset="-122"/>
              </a:rPr>
              <a:t>:</a:t>
            </a:r>
            <a:r>
              <a:rPr lang="zh-CN" altLang="en-US" sz="2400" b="1">
                <a:ea typeface="宋体" charset="-122"/>
              </a:rPr>
              <a:t>三角形、矩形、圆形、八边形等。</a:t>
            </a:r>
          </a:p>
          <a:p>
            <a:pPr lvl="1" eaLnBrk="1" hangingPunct="1"/>
            <a:r>
              <a:rPr lang="zh-CN" altLang="en-US" sz="2400" b="1">
                <a:ea typeface="宋体" charset="-122"/>
              </a:rPr>
              <a:t>我国目前交通标志中标志的形状规定如下：</a:t>
            </a:r>
          </a:p>
          <a:p>
            <a:pPr lvl="2" eaLnBrk="1" hangingPunct="1"/>
            <a:r>
              <a:rPr lang="zh-CN" altLang="en-US" sz="2000" b="1">
                <a:ea typeface="宋体" charset="-122"/>
              </a:rPr>
              <a:t>警告标志：正等边三角形</a:t>
            </a:r>
          </a:p>
          <a:p>
            <a:pPr lvl="2" eaLnBrk="1" hangingPunct="1"/>
            <a:r>
              <a:rPr lang="zh-CN" altLang="en-US" sz="2000" b="1">
                <a:ea typeface="宋体" charset="-122"/>
              </a:rPr>
              <a:t>禁止标志：圆形、八边形、倒等边三角形</a:t>
            </a:r>
          </a:p>
          <a:p>
            <a:pPr lvl="2" eaLnBrk="1" hangingPunct="1"/>
            <a:r>
              <a:rPr lang="zh-CN" altLang="en-US" sz="2000" b="1">
                <a:ea typeface="宋体" charset="-122"/>
              </a:rPr>
              <a:t>指示标志：圆形、矩形、菱形</a:t>
            </a:r>
          </a:p>
          <a:p>
            <a:pPr lvl="2" eaLnBrk="1" hangingPunct="1"/>
            <a:r>
              <a:rPr lang="zh-CN" altLang="en-US" sz="2000" b="1">
                <a:ea typeface="宋体" charset="-122"/>
              </a:rPr>
              <a:t>指路标志：矩形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3010"/>
                                        </p:tgtEl>
                                        <p:attrNameLst>
                                          <p:attrName>style.visibility</p:attrName>
                                        </p:attrNameLst>
                                      </p:cBhvr>
                                      <p:to>
                                        <p:strVal val="visible"/>
                                      </p:to>
                                    </p:set>
                                    <p:animEffect transition="in" filter="fade">
                                      <p:cBhvr>
                                        <p:cTn id="7" dur="2000"/>
                                        <p:tgtEl>
                                          <p:spTgt spid="43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1">
                                            <p:txEl>
                                              <p:pRg st="0" end="0"/>
                                            </p:txEl>
                                          </p:spTgt>
                                        </p:tgtEl>
                                        <p:attrNameLst>
                                          <p:attrName>style.visibility</p:attrName>
                                        </p:attrNameLst>
                                      </p:cBhvr>
                                      <p:to>
                                        <p:strVal val="visible"/>
                                      </p:to>
                                    </p:set>
                                    <p:animEffect transition="in" filter="wipe(left)">
                                      <p:cBhvr>
                                        <p:cTn id="12" dur="500"/>
                                        <p:tgtEl>
                                          <p:spTgt spid="43011">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3011">
                                            <p:txEl>
                                              <p:pRg st="1" end="1"/>
                                            </p:txEl>
                                          </p:spTgt>
                                        </p:tgtEl>
                                        <p:attrNameLst>
                                          <p:attrName>style.visibility</p:attrName>
                                        </p:attrNameLst>
                                      </p:cBhvr>
                                      <p:to>
                                        <p:strVal val="visible"/>
                                      </p:to>
                                    </p:set>
                                    <p:animEffect transition="in" filter="wipe(left)">
                                      <p:cBhvr>
                                        <p:cTn id="15" dur="500"/>
                                        <p:tgtEl>
                                          <p:spTgt spid="43011">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3011">
                                            <p:txEl>
                                              <p:pRg st="2" end="2"/>
                                            </p:txEl>
                                          </p:spTgt>
                                        </p:tgtEl>
                                        <p:attrNameLst>
                                          <p:attrName>style.visibility</p:attrName>
                                        </p:attrNameLst>
                                      </p:cBhvr>
                                      <p:to>
                                        <p:strVal val="visible"/>
                                      </p:to>
                                    </p:set>
                                    <p:animEffect transition="in" filter="wipe(left)">
                                      <p:cBhvr>
                                        <p:cTn id="18" dur="500"/>
                                        <p:tgtEl>
                                          <p:spTgt spid="43011">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3011">
                                            <p:txEl>
                                              <p:pRg st="3" end="3"/>
                                            </p:txEl>
                                          </p:spTgt>
                                        </p:tgtEl>
                                        <p:attrNameLst>
                                          <p:attrName>style.visibility</p:attrName>
                                        </p:attrNameLst>
                                      </p:cBhvr>
                                      <p:to>
                                        <p:strVal val="visible"/>
                                      </p:to>
                                    </p:set>
                                    <p:animEffect transition="in" filter="wipe(left)">
                                      <p:cBhvr>
                                        <p:cTn id="21" dur="500"/>
                                        <p:tgtEl>
                                          <p:spTgt spid="43011">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3011">
                                            <p:txEl>
                                              <p:pRg st="4" end="4"/>
                                            </p:txEl>
                                          </p:spTgt>
                                        </p:tgtEl>
                                        <p:attrNameLst>
                                          <p:attrName>style.visibility</p:attrName>
                                        </p:attrNameLst>
                                      </p:cBhvr>
                                      <p:to>
                                        <p:strVal val="visible"/>
                                      </p:to>
                                    </p:set>
                                    <p:animEffect transition="in" filter="wipe(left)">
                                      <p:cBhvr>
                                        <p:cTn id="24" dur="500"/>
                                        <p:tgtEl>
                                          <p:spTgt spid="43011">
                                            <p:txEl>
                                              <p:pRg st="4" end="4"/>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011">
                                            <p:txEl>
                                              <p:pRg st="5" end="5"/>
                                            </p:txEl>
                                          </p:spTgt>
                                        </p:tgtEl>
                                        <p:attrNameLst>
                                          <p:attrName>style.visibility</p:attrName>
                                        </p:attrNameLst>
                                      </p:cBhvr>
                                      <p:to>
                                        <p:strVal val="visible"/>
                                      </p:to>
                                    </p:set>
                                    <p:animEffect transition="in" filter="wipe(left)">
                                      <p:cBhvr>
                                        <p:cTn id="27" dur="500"/>
                                        <p:tgtEl>
                                          <p:spTgt spid="43011">
                                            <p:txEl>
                                              <p:pRg st="5" end="5"/>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3011">
                                            <p:txEl>
                                              <p:pRg st="6" end="6"/>
                                            </p:txEl>
                                          </p:spTgt>
                                        </p:tgtEl>
                                        <p:attrNameLst>
                                          <p:attrName>style.visibility</p:attrName>
                                        </p:attrNameLst>
                                      </p:cBhvr>
                                      <p:to>
                                        <p:strVal val="visible"/>
                                      </p:to>
                                    </p:set>
                                    <p:animEffect transition="in" filter="wipe(left)">
                                      <p:cBhvr>
                                        <p:cTn id="30" dur="500"/>
                                        <p:tgtEl>
                                          <p:spTgt spid="43011">
                                            <p:txEl>
                                              <p:pRg st="6" end="6"/>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3011">
                                            <p:txEl>
                                              <p:pRg st="7" end="7"/>
                                            </p:txEl>
                                          </p:spTgt>
                                        </p:tgtEl>
                                        <p:attrNameLst>
                                          <p:attrName>style.visibility</p:attrName>
                                        </p:attrNameLst>
                                      </p:cBhvr>
                                      <p:to>
                                        <p:strVal val="visible"/>
                                      </p:to>
                                    </p:set>
                                    <p:animEffect transition="in" filter="wipe(left)">
                                      <p:cBhvr>
                                        <p:cTn id="33" dur="500"/>
                                        <p:tgtEl>
                                          <p:spTgt spid="43011">
                                            <p:txEl>
                                              <p:pRg st="7" end="7"/>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3011">
                                            <p:txEl>
                                              <p:pRg st="8" end="8"/>
                                            </p:txEl>
                                          </p:spTgt>
                                        </p:tgtEl>
                                        <p:attrNameLst>
                                          <p:attrName>style.visibility</p:attrName>
                                        </p:attrNameLst>
                                      </p:cBhvr>
                                      <p:to>
                                        <p:strVal val="visible"/>
                                      </p:to>
                                    </p:set>
                                    <p:animEffect transition="in" filter="wipe(left)">
                                      <p:cBhvr>
                                        <p:cTn id="36" dur="500"/>
                                        <p:tgtEl>
                                          <p:spTgt spid="430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11"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44034"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44035" name="Rectangle 3"/>
          <p:cNvSpPr>
            <a:spLocks noGrp="1" noChangeArrowheads="1"/>
          </p:cNvSpPr>
          <p:nvPr>
            <p:ph type="body" idx="1"/>
          </p:nvPr>
        </p:nvSpPr>
        <p:spPr/>
        <p:txBody>
          <a:bodyPr/>
          <a:lstStyle/>
          <a:p>
            <a:pPr lvl="1" eaLnBrk="1" hangingPunct="1"/>
            <a:r>
              <a:rPr lang="zh-CN" altLang="en-US" sz="2400">
                <a:ea typeface="宋体" charset="-122"/>
              </a:rPr>
              <a:t>另一种易识别菱形标志在我国未得到广泛应用，仅在合流与分流标志中使用，</a:t>
            </a:r>
          </a:p>
          <a:p>
            <a:pPr lvl="1" eaLnBrk="1" hangingPunct="1"/>
            <a:r>
              <a:rPr lang="zh-CN" altLang="en-US" sz="2400">
                <a:ea typeface="宋体" charset="-122"/>
              </a:rPr>
              <a:t>美国等国家认为三角形不能有效地容纳信息，规定警告标志的形状为菱形。</a:t>
            </a:r>
          </a:p>
          <a:p>
            <a:pPr lvl="1" eaLnBrk="1" hangingPunct="1"/>
            <a:r>
              <a:rPr lang="zh-CN" altLang="en-US" sz="2400">
                <a:ea typeface="宋体" charset="-122"/>
              </a:rPr>
              <a:t>倒置的正三角形从视觉上其本身就能够营造出不稳定感，由不稳定的视觉效应来达到危险状况的心理提示，所以更容易引起司机的注意。</a:t>
            </a:r>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419600"/>
            <a:ext cx="22860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419600"/>
            <a:ext cx="22860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4034"/>
                                        </p:tgtEl>
                                        <p:attrNameLst>
                                          <p:attrName>style.visibility</p:attrName>
                                        </p:attrNameLst>
                                      </p:cBhvr>
                                      <p:to>
                                        <p:strVal val="visible"/>
                                      </p:to>
                                    </p:set>
                                    <p:animEffect transition="in" filter="fade">
                                      <p:cBhvr>
                                        <p:cTn id="7" dur="2000"/>
                                        <p:tgtEl>
                                          <p:spTgt spid="44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35">
                                            <p:txEl>
                                              <p:pRg st="0" end="0"/>
                                            </p:txEl>
                                          </p:spTgt>
                                        </p:tgtEl>
                                        <p:attrNameLst>
                                          <p:attrName>style.visibility</p:attrName>
                                        </p:attrNameLst>
                                      </p:cBhvr>
                                      <p:to>
                                        <p:strVal val="visible"/>
                                      </p:to>
                                    </p:set>
                                    <p:animEffect transition="in" filter="wipe(left)">
                                      <p:cBhvr>
                                        <p:cTn id="12" dur="500"/>
                                        <p:tgtEl>
                                          <p:spTgt spid="4403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4035">
                                            <p:txEl>
                                              <p:pRg st="1" end="1"/>
                                            </p:txEl>
                                          </p:spTgt>
                                        </p:tgtEl>
                                        <p:attrNameLst>
                                          <p:attrName>style.visibility</p:attrName>
                                        </p:attrNameLst>
                                      </p:cBhvr>
                                      <p:to>
                                        <p:strVal val="visible"/>
                                      </p:to>
                                    </p:set>
                                    <p:animEffect transition="in" filter="wipe(left)">
                                      <p:cBhvr>
                                        <p:cTn id="15" dur="500"/>
                                        <p:tgtEl>
                                          <p:spTgt spid="44035">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4035">
                                            <p:txEl>
                                              <p:pRg st="2" end="2"/>
                                            </p:txEl>
                                          </p:spTgt>
                                        </p:tgtEl>
                                        <p:attrNameLst>
                                          <p:attrName>style.visibility</p:attrName>
                                        </p:attrNameLst>
                                      </p:cBhvr>
                                      <p:to>
                                        <p:strVal val="visible"/>
                                      </p:to>
                                    </p:set>
                                    <p:animEffect transition="in" filter="wipe(left)">
                                      <p:cBhvr>
                                        <p:cTn id="18" dur="500"/>
                                        <p:tgtEl>
                                          <p:spTgt spid="44035">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0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p:bldP spid="44035"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45058"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45059" name="Rectangle 3"/>
          <p:cNvSpPr>
            <a:spLocks noGrp="1" noChangeArrowheads="1"/>
          </p:cNvSpPr>
          <p:nvPr>
            <p:ph type="body" idx="1"/>
          </p:nvPr>
        </p:nvSpPr>
        <p:spPr/>
        <p:txBody>
          <a:bodyPr/>
          <a:lstStyle/>
          <a:p>
            <a:pPr eaLnBrk="1" hangingPunct="1">
              <a:lnSpc>
                <a:spcPct val="130000"/>
              </a:lnSpc>
            </a:pPr>
            <a:r>
              <a:rPr lang="zh-CN" altLang="en-US">
                <a:solidFill>
                  <a:schemeClr val="tx1"/>
                </a:solidFill>
                <a:ea typeface="宋体" charset="-122"/>
              </a:rPr>
              <a:t>三、颜色</a:t>
            </a:r>
          </a:p>
          <a:p>
            <a:pPr lvl="1" eaLnBrk="1" hangingPunct="1">
              <a:lnSpc>
                <a:spcPct val="130000"/>
              </a:lnSpc>
            </a:pPr>
            <a:r>
              <a:rPr lang="zh-CN" altLang="en-US" b="1">
                <a:ea typeface="宋体" charset="-122"/>
              </a:rPr>
              <a:t>红色表示禁令标志；</a:t>
            </a:r>
          </a:p>
          <a:p>
            <a:pPr lvl="1" eaLnBrk="1" hangingPunct="1">
              <a:lnSpc>
                <a:spcPct val="130000"/>
              </a:lnSpc>
            </a:pPr>
            <a:r>
              <a:rPr lang="zh-CN" altLang="en-US" b="1">
                <a:ea typeface="宋体" charset="-122"/>
              </a:rPr>
              <a:t>黄色表示警告之类的标志以示危险；</a:t>
            </a:r>
          </a:p>
          <a:p>
            <a:pPr lvl="1" eaLnBrk="1" hangingPunct="1">
              <a:lnSpc>
                <a:spcPct val="130000"/>
              </a:lnSpc>
            </a:pPr>
            <a:r>
              <a:rPr lang="zh-CN" altLang="en-US" b="1">
                <a:ea typeface="宋体" charset="-122"/>
              </a:rPr>
              <a:t>蓝色则比较鲜明、清晰，用于指示标志最为适合；</a:t>
            </a:r>
          </a:p>
          <a:p>
            <a:pPr lvl="1" eaLnBrk="1" hangingPunct="1">
              <a:lnSpc>
                <a:spcPct val="130000"/>
              </a:lnSpc>
            </a:pPr>
            <a:r>
              <a:rPr lang="zh-CN" altLang="en-US" b="1">
                <a:ea typeface="宋体" charset="-122"/>
              </a:rPr>
              <a:t>绿色对人的视觉刺激最小，给人以舒适的柔和感，所以一般用作提示标志（和指示标志）。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5058"/>
                                        </p:tgtEl>
                                        <p:attrNameLst>
                                          <p:attrName>style.visibility</p:attrName>
                                        </p:attrNameLst>
                                      </p:cBhvr>
                                      <p:to>
                                        <p:strVal val="visible"/>
                                      </p:to>
                                    </p:set>
                                    <p:animEffect transition="in" filter="fade">
                                      <p:cBhvr>
                                        <p:cTn id="7" dur="2000"/>
                                        <p:tgtEl>
                                          <p:spTgt spid="45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059">
                                            <p:txEl>
                                              <p:pRg st="0" end="0"/>
                                            </p:txEl>
                                          </p:spTgt>
                                        </p:tgtEl>
                                        <p:attrNameLst>
                                          <p:attrName>style.visibility</p:attrName>
                                        </p:attrNameLst>
                                      </p:cBhvr>
                                      <p:to>
                                        <p:strVal val="visible"/>
                                      </p:to>
                                    </p:set>
                                    <p:animEffect transition="in" filter="wipe(left)">
                                      <p:cBhvr>
                                        <p:cTn id="12" dur="500"/>
                                        <p:tgtEl>
                                          <p:spTgt spid="45059">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5059">
                                            <p:txEl>
                                              <p:pRg st="1" end="1"/>
                                            </p:txEl>
                                          </p:spTgt>
                                        </p:tgtEl>
                                        <p:attrNameLst>
                                          <p:attrName>style.visibility</p:attrName>
                                        </p:attrNameLst>
                                      </p:cBhvr>
                                      <p:to>
                                        <p:strVal val="visible"/>
                                      </p:to>
                                    </p:set>
                                    <p:animEffect transition="in" filter="wipe(left)">
                                      <p:cBhvr>
                                        <p:cTn id="15" dur="500"/>
                                        <p:tgtEl>
                                          <p:spTgt spid="45059">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5059">
                                            <p:txEl>
                                              <p:pRg st="2" end="2"/>
                                            </p:txEl>
                                          </p:spTgt>
                                        </p:tgtEl>
                                        <p:attrNameLst>
                                          <p:attrName>style.visibility</p:attrName>
                                        </p:attrNameLst>
                                      </p:cBhvr>
                                      <p:to>
                                        <p:strVal val="visible"/>
                                      </p:to>
                                    </p:set>
                                    <p:animEffect transition="in" filter="wipe(left)">
                                      <p:cBhvr>
                                        <p:cTn id="18" dur="500"/>
                                        <p:tgtEl>
                                          <p:spTgt spid="45059">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5059">
                                            <p:txEl>
                                              <p:pRg st="3" end="3"/>
                                            </p:txEl>
                                          </p:spTgt>
                                        </p:tgtEl>
                                        <p:attrNameLst>
                                          <p:attrName>style.visibility</p:attrName>
                                        </p:attrNameLst>
                                      </p:cBhvr>
                                      <p:to>
                                        <p:strVal val="visible"/>
                                      </p:to>
                                    </p:set>
                                    <p:animEffect transition="in" filter="wipe(left)">
                                      <p:cBhvr>
                                        <p:cTn id="21" dur="500"/>
                                        <p:tgtEl>
                                          <p:spTgt spid="45059">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5059">
                                            <p:txEl>
                                              <p:pRg st="4" end="4"/>
                                            </p:txEl>
                                          </p:spTgt>
                                        </p:tgtEl>
                                        <p:attrNameLst>
                                          <p:attrName>style.visibility</p:attrName>
                                        </p:attrNameLst>
                                      </p:cBhvr>
                                      <p:to>
                                        <p:strVal val="visible"/>
                                      </p:to>
                                    </p:set>
                                    <p:animEffect transition="in" filter="wipe(left)">
                                      <p:cBhvr>
                                        <p:cTn id="24" dur="500"/>
                                        <p:tgtEl>
                                          <p:spTgt spid="450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P spid="45059"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 name="日期占位符 3"/>
          <p:cNvSpPr>
            <a:spLocks noGrp="1"/>
          </p:cNvSpPr>
          <p:nvPr>
            <p:ph type="dt" sz="quarter" idx="10"/>
          </p:nvPr>
        </p:nvSpPr>
        <p:spPr/>
        <p:txBody>
          <a:bodyPr/>
          <a:lstStyle/>
          <a:p>
            <a:pPr>
              <a:defRPr/>
            </a:pPr>
            <a:r>
              <a:rPr lang="en-US" altLang="zh-CN"/>
              <a:t>www.themegallery.com</a:t>
            </a:r>
          </a:p>
        </p:txBody>
      </p:sp>
      <p:sp>
        <p:nvSpPr>
          <p:cNvPr id="48" name="页脚占位符 4"/>
          <p:cNvSpPr>
            <a:spLocks noGrp="1"/>
          </p:cNvSpPr>
          <p:nvPr>
            <p:ph type="ftr" sz="quarter" idx="11"/>
          </p:nvPr>
        </p:nvSpPr>
        <p:spPr/>
        <p:txBody>
          <a:bodyPr/>
          <a:lstStyle/>
          <a:p>
            <a:pPr>
              <a:defRPr/>
            </a:pPr>
            <a:r>
              <a:rPr lang="en-US" altLang="zh-CN"/>
              <a:t>LOGO</a:t>
            </a:r>
          </a:p>
        </p:txBody>
      </p:sp>
      <p:sp>
        <p:nvSpPr>
          <p:cNvPr id="46279" name="Rectangle 199"/>
          <p:cNvSpPr>
            <a:spLocks noGrp="1" noChangeArrowheads="1"/>
          </p:cNvSpPr>
          <p:nvPr>
            <p:ph type="title"/>
          </p:nvPr>
        </p:nvSpPr>
        <p:spPr/>
        <p:txBody>
          <a:bodyPr/>
          <a:lstStyle/>
          <a:p>
            <a:pPr eaLnBrk="1" hangingPunct="1"/>
            <a:endParaRPr lang="zh-CN" altLang="zh-CN">
              <a:ea typeface="宋体" charset="-122"/>
            </a:endParaRPr>
          </a:p>
        </p:txBody>
      </p:sp>
      <p:graphicFrame>
        <p:nvGraphicFramePr>
          <p:cNvPr id="46285" name="Group 205"/>
          <p:cNvGraphicFramePr>
            <a:graphicFrameLocks noGrp="1"/>
          </p:cNvGraphicFramePr>
          <p:nvPr>
            <p:ph idx="1"/>
          </p:nvPr>
        </p:nvGraphicFramePr>
        <p:xfrm>
          <a:off x="381000" y="1447800"/>
          <a:ext cx="8305800" cy="4716464"/>
        </p:xfrm>
        <a:graphic>
          <a:graphicData uri="http://schemas.openxmlformats.org/drawingml/2006/table">
            <a:tbl>
              <a:tblPr/>
              <a:tblGrid>
                <a:gridCol w="1692275">
                  <a:extLst>
                    <a:ext uri="{9D8B030D-6E8A-4147-A177-3AD203B41FA5}">
                      <a16:colId xmlns:a16="http://schemas.microsoft.com/office/drawing/2014/main" val="20000"/>
                    </a:ext>
                  </a:extLst>
                </a:gridCol>
                <a:gridCol w="1230313">
                  <a:extLst>
                    <a:ext uri="{9D8B030D-6E8A-4147-A177-3AD203B41FA5}">
                      <a16:colId xmlns:a16="http://schemas.microsoft.com/office/drawing/2014/main" val="20001"/>
                    </a:ext>
                  </a:extLst>
                </a:gridCol>
                <a:gridCol w="1192212">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265238">
                  <a:extLst>
                    <a:ext uri="{9D8B030D-6E8A-4147-A177-3AD203B41FA5}">
                      <a16:colId xmlns:a16="http://schemas.microsoft.com/office/drawing/2014/main" val="20004"/>
                    </a:ext>
                  </a:extLst>
                </a:gridCol>
                <a:gridCol w="1538287">
                  <a:extLst>
                    <a:ext uri="{9D8B030D-6E8A-4147-A177-3AD203B41FA5}">
                      <a16:colId xmlns:a16="http://schemas.microsoft.com/office/drawing/2014/main" val="20005"/>
                    </a:ext>
                  </a:extLst>
                </a:gridCol>
              </a:tblGrid>
              <a:tr h="143351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图形</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含义</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安全色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对比色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图形符号色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安全色占标志面积比例</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239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带斜杠的圆形</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禁止</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红色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白色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黑色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charset="-122"/>
                          <a:ea typeface="宋体" charset="-122"/>
                          <a:cs typeface="Times New Roman" pitchFamily="18" charset="0"/>
                        </a:rPr>
                        <a:t>≥35%</a:t>
                      </a:r>
                      <a:endParaRPr kumimoji="0" lang="en-US" altLang="zh-CN"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75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圆型</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指令</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蓝色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白色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白色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charset="-122"/>
                          <a:ea typeface="宋体" charset="-122"/>
                          <a:cs typeface="Times New Roman" pitchFamily="18" charset="0"/>
                        </a:rPr>
                        <a:t>≥50%</a:t>
                      </a:r>
                      <a:endParaRPr kumimoji="0" lang="en-US" altLang="zh-CN"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39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等边三角形</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警告</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黄色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黑色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黑色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charset="-122"/>
                          <a:ea typeface="宋体" charset="-122"/>
                          <a:cs typeface="Times New Roman" pitchFamily="18" charset="0"/>
                        </a:rPr>
                        <a:t>≥50%</a:t>
                      </a:r>
                      <a:endParaRPr kumimoji="0" lang="en-US" altLang="zh-CN"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75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矩形</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提示</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绿色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白色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白色</a:t>
                      </a:r>
                      <a:endParaRPr kumimoji="0" lang="zh-CN" altLang="en-US"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charset="-122"/>
                          <a:ea typeface="宋体" charset="-122"/>
                          <a:cs typeface="Times New Roman" pitchFamily="18" charset="0"/>
                        </a:rPr>
                        <a:t>≥50%</a:t>
                      </a:r>
                      <a:endParaRPr kumimoji="0" lang="en-US" altLang="zh-CN" sz="24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6279"/>
                                        </p:tgtEl>
                                        <p:attrNameLst>
                                          <p:attrName>style.visibility</p:attrName>
                                        </p:attrNameLst>
                                      </p:cBhvr>
                                      <p:to>
                                        <p:strVal val="visible"/>
                                      </p:to>
                                    </p:set>
                                    <p:animEffect transition="in" filter="fade">
                                      <p:cBhvr>
                                        <p:cTn id="7" dur="2000"/>
                                        <p:tgtEl>
                                          <p:spTgt spid="46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79"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a:defRPr/>
            </a:pPr>
            <a:r>
              <a:rPr lang="en-US" altLang="zh-CN"/>
              <a:t>www.themegallery.com</a:t>
            </a:r>
          </a:p>
        </p:txBody>
      </p:sp>
      <p:sp>
        <p:nvSpPr>
          <p:cNvPr id="12" name="页脚占位符 4"/>
          <p:cNvSpPr>
            <a:spLocks noGrp="1"/>
          </p:cNvSpPr>
          <p:nvPr>
            <p:ph type="ftr" sz="quarter" idx="11"/>
          </p:nvPr>
        </p:nvSpPr>
        <p:spPr/>
        <p:txBody>
          <a:bodyPr/>
          <a:lstStyle/>
          <a:p>
            <a:pPr>
              <a:defRPr/>
            </a:pPr>
            <a:r>
              <a:rPr lang="en-US" altLang="zh-CN"/>
              <a:t>LOGO</a:t>
            </a:r>
          </a:p>
        </p:txBody>
      </p:sp>
      <p:sp>
        <p:nvSpPr>
          <p:cNvPr id="40962"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40963" name="Rectangle 3"/>
          <p:cNvSpPr>
            <a:spLocks noGrp="1" noChangeArrowheads="1"/>
          </p:cNvSpPr>
          <p:nvPr>
            <p:ph type="body" idx="1"/>
          </p:nvPr>
        </p:nvSpPr>
        <p:spPr/>
        <p:txBody>
          <a:bodyPr/>
          <a:lstStyle/>
          <a:p>
            <a:pPr eaLnBrk="1" hangingPunct="1"/>
            <a:r>
              <a:rPr lang="zh-CN" altLang="en-US">
                <a:ea typeface="宋体" charset="-122"/>
              </a:rPr>
              <a:t>现有标志安全色比例偏小 </a:t>
            </a:r>
          </a:p>
          <a:p>
            <a:pPr lvl="1" eaLnBrk="1" hangingPunct="1"/>
            <a:r>
              <a:rPr lang="zh-CN" altLang="en-US">
                <a:ea typeface="宋体" charset="-122"/>
              </a:rPr>
              <a:t>部分标志中黄色比例小于</a:t>
            </a:r>
            <a:r>
              <a:rPr lang="en-US" altLang="zh-CN">
                <a:ea typeface="宋体" charset="-122"/>
              </a:rPr>
              <a:t>30%</a:t>
            </a:r>
          </a:p>
        </p:txBody>
      </p:sp>
      <p:pic>
        <p:nvPicPr>
          <p:cNvPr id="430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67000"/>
            <a:ext cx="20574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590800"/>
            <a:ext cx="2057400"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6"/>
          <p:cNvPicPr>
            <a:picLocks noChangeAspect="1" noChangeArrowheads="1"/>
          </p:cNvPicPr>
          <p:nvPr/>
        </p:nvPicPr>
        <p:blipFill>
          <a:blip r:embed="rId4">
            <a:extLst>
              <a:ext uri="{28A0092B-C50C-407E-A947-70E740481C1C}">
                <a14:useLocalDpi xmlns:a14="http://schemas.microsoft.com/office/drawing/2010/main" val="0"/>
              </a:ext>
            </a:extLst>
          </a:blip>
          <a:srcRect t="1070" b="3094"/>
          <a:stretch>
            <a:fillRect/>
          </a:stretch>
        </p:blipFill>
        <p:spPr bwMode="auto">
          <a:xfrm>
            <a:off x="1905000" y="4495800"/>
            <a:ext cx="190500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4572000"/>
            <a:ext cx="198120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8"/>
          <p:cNvPicPr>
            <a:picLocks noChangeAspect="1" noChangeArrowheads="1"/>
          </p:cNvPicPr>
          <p:nvPr/>
        </p:nvPicPr>
        <p:blipFill>
          <a:blip r:embed="rId6">
            <a:extLst>
              <a:ext uri="{28A0092B-C50C-407E-A947-70E740481C1C}">
                <a14:useLocalDpi xmlns:a14="http://schemas.microsoft.com/office/drawing/2010/main" val="0"/>
              </a:ext>
            </a:extLst>
          </a:blip>
          <a:srcRect l="8000" t="5997" r="6667"/>
          <a:stretch>
            <a:fillRect/>
          </a:stretch>
        </p:blipFill>
        <p:spPr bwMode="invGray">
          <a:xfrm>
            <a:off x="6096000" y="2667000"/>
            <a:ext cx="1905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43019" name="Text Box 9"/>
          <p:cNvSpPr txBox="1">
            <a:spLocks noChangeArrowheads="1"/>
          </p:cNvSpPr>
          <p:nvPr/>
        </p:nvSpPr>
        <p:spPr bwMode="invGray">
          <a:xfrm>
            <a:off x="7162800" y="43434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a:t>悉尼交通标志</a:t>
            </a:r>
          </a:p>
        </p:txBody>
      </p:sp>
      <p:sp>
        <p:nvSpPr>
          <p:cNvPr id="43020" name="Text Box 10"/>
          <p:cNvSpPr txBox="1">
            <a:spLocks noChangeArrowheads="1"/>
          </p:cNvSpPr>
          <p:nvPr/>
        </p:nvSpPr>
        <p:spPr bwMode="invGray">
          <a:xfrm>
            <a:off x="2057400" y="62484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a:t>美国交通标志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2000"/>
                                        <p:tgtEl>
                                          <p:spTgt spid="409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3">
                                            <p:txEl>
                                              <p:pRg st="0" end="0"/>
                                            </p:txEl>
                                          </p:spTgt>
                                        </p:tgtEl>
                                        <p:attrNameLst>
                                          <p:attrName>style.visibility</p:attrName>
                                        </p:attrNameLst>
                                      </p:cBhvr>
                                      <p:to>
                                        <p:strVal val="visible"/>
                                      </p:to>
                                    </p:set>
                                    <p:animEffect transition="in" filter="wipe(left)">
                                      <p:cBhvr>
                                        <p:cTn id="12" dur="500"/>
                                        <p:tgtEl>
                                          <p:spTgt spid="4096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0963">
                                            <p:txEl>
                                              <p:pRg st="1" end="1"/>
                                            </p:txEl>
                                          </p:spTgt>
                                        </p:tgtEl>
                                        <p:attrNameLst>
                                          <p:attrName>style.visibility</p:attrName>
                                        </p:attrNameLst>
                                      </p:cBhvr>
                                      <p:to>
                                        <p:strVal val="visible"/>
                                      </p:to>
                                    </p:set>
                                    <p:animEffect transition="in" filter="wipe(left)">
                                      <p:cBhvr>
                                        <p:cTn id="15" dur="500"/>
                                        <p:tgtEl>
                                          <p:spTgt spid="40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3"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4"/>
          <p:cNvSpPr>
            <a:spLocks noGrp="1"/>
          </p:cNvSpPr>
          <p:nvPr>
            <p:ph type="dt" sz="quarter" idx="10"/>
          </p:nvPr>
        </p:nvSpPr>
        <p:spPr/>
        <p:txBody>
          <a:bodyPr/>
          <a:lstStyle/>
          <a:p>
            <a:pPr>
              <a:defRPr/>
            </a:pPr>
            <a:r>
              <a:rPr lang="en-US" altLang="zh-CN"/>
              <a:t>www.themegallery.com</a:t>
            </a:r>
          </a:p>
        </p:txBody>
      </p:sp>
      <p:sp>
        <p:nvSpPr>
          <p:cNvPr id="7" name="页脚占位符 5"/>
          <p:cNvSpPr>
            <a:spLocks noGrp="1"/>
          </p:cNvSpPr>
          <p:nvPr>
            <p:ph type="ftr" sz="quarter" idx="11"/>
          </p:nvPr>
        </p:nvSpPr>
        <p:spPr/>
        <p:txBody>
          <a:bodyPr/>
          <a:lstStyle/>
          <a:p>
            <a:pPr>
              <a:defRPr/>
            </a:pPr>
            <a:r>
              <a:rPr lang="en-US" altLang="zh-CN"/>
              <a:t>LOGO</a:t>
            </a:r>
          </a:p>
        </p:txBody>
      </p:sp>
      <p:sp>
        <p:nvSpPr>
          <p:cNvPr id="47549" name="Rectangle 445"/>
          <p:cNvSpPr>
            <a:spLocks noGrp="1" noChangeArrowheads="1"/>
          </p:cNvSpPr>
          <p:nvPr>
            <p:ph type="title"/>
          </p:nvPr>
        </p:nvSpPr>
        <p:spPr/>
        <p:txBody>
          <a:bodyPr/>
          <a:lstStyle/>
          <a:p>
            <a:pPr eaLnBrk="1" hangingPunct="1"/>
            <a:endParaRPr lang="zh-CN" altLang="zh-CN">
              <a:ea typeface="宋体" charset="-122"/>
            </a:endParaRPr>
          </a:p>
        </p:txBody>
      </p:sp>
      <p:sp>
        <p:nvSpPr>
          <p:cNvPr id="47107" name="Rectangle 3"/>
          <p:cNvSpPr>
            <a:spLocks noGrp="1" noChangeArrowheads="1"/>
          </p:cNvSpPr>
          <p:nvPr>
            <p:ph type="body" sz="half" idx="1"/>
          </p:nvPr>
        </p:nvSpPr>
        <p:spPr>
          <a:xfrm>
            <a:off x="381000" y="1447800"/>
            <a:ext cx="8534400" cy="4716463"/>
          </a:xfrm>
        </p:spPr>
        <p:txBody>
          <a:bodyPr/>
          <a:lstStyle/>
          <a:p>
            <a:pPr eaLnBrk="1" hangingPunct="1"/>
            <a:r>
              <a:rPr lang="zh-CN" altLang="en-US" sz="2400">
                <a:solidFill>
                  <a:schemeClr val="tx1"/>
                </a:solidFill>
                <a:ea typeface="宋体" charset="-122"/>
              </a:rPr>
              <a:t>四、图形 </a:t>
            </a:r>
          </a:p>
          <a:p>
            <a:pPr eaLnBrk="1" hangingPunct="1"/>
            <a:r>
              <a:rPr lang="en-US" altLang="zh-CN" sz="2400">
                <a:solidFill>
                  <a:schemeClr val="tx1"/>
                </a:solidFill>
                <a:ea typeface="宋体" charset="-122"/>
              </a:rPr>
              <a:t>1</a:t>
            </a:r>
            <a:r>
              <a:rPr lang="zh-CN" altLang="en-US" sz="2400">
                <a:solidFill>
                  <a:schemeClr val="tx1"/>
                </a:solidFill>
                <a:ea typeface="宋体" charset="-122"/>
              </a:rPr>
              <a:t>、理解度测试</a:t>
            </a:r>
          </a:p>
        </p:txBody>
      </p:sp>
      <p:pic>
        <p:nvPicPr>
          <p:cNvPr id="44038" name="Picture 454" descr="08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124200"/>
            <a:ext cx="309562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455" descr="29_1226025588xuj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895600"/>
            <a:ext cx="47625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7549"/>
                                        </p:tgtEl>
                                        <p:attrNameLst>
                                          <p:attrName>style.visibility</p:attrName>
                                        </p:attrNameLst>
                                      </p:cBhvr>
                                      <p:to>
                                        <p:strVal val="visible"/>
                                      </p:to>
                                    </p:set>
                                    <p:animEffect transition="in" filter="fade">
                                      <p:cBhvr>
                                        <p:cTn id="7" dur="2000"/>
                                        <p:tgtEl>
                                          <p:spTgt spid="47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07">
                                            <p:txEl>
                                              <p:pRg st="0" end="0"/>
                                            </p:txEl>
                                          </p:spTgt>
                                        </p:tgtEl>
                                        <p:attrNameLst>
                                          <p:attrName>style.visibility</p:attrName>
                                        </p:attrNameLst>
                                      </p:cBhvr>
                                      <p:to>
                                        <p:strVal val="visible"/>
                                      </p:to>
                                    </p:set>
                                    <p:animEffect transition="in" filter="wipe(left)">
                                      <p:cBhvr>
                                        <p:cTn id="12" dur="500"/>
                                        <p:tgtEl>
                                          <p:spTgt spid="471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07">
                                            <p:txEl>
                                              <p:pRg st="1" end="1"/>
                                            </p:txEl>
                                          </p:spTgt>
                                        </p:tgtEl>
                                        <p:attrNameLst>
                                          <p:attrName>style.visibility</p:attrName>
                                        </p:attrNameLst>
                                      </p:cBhvr>
                                      <p:to>
                                        <p:strVal val="visible"/>
                                      </p:to>
                                    </p:set>
                                    <p:animEffect transition="in" filter="wipe(left)">
                                      <p:cBhvr>
                                        <p:cTn id="17" dur="500"/>
                                        <p:tgtEl>
                                          <p:spTgt spid="471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49" grpId="0"/>
      <p:bldP spid="47107"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日期占位符 3"/>
          <p:cNvSpPr>
            <a:spLocks noGrp="1"/>
          </p:cNvSpPr>
          <p:nvPr>
            <p:ph type="dt" sz="quarter" idx="10"/>
          </p:nvPr>
        </p:nvSpPr>
        <p:spPr/>
        <p:txBody>
          <a:bodyPr/>
          <a:lstStyle/>
          <a:p>
            <a:pPr>
              <a:defRPr/>
            </a:pPr>
            <a:r>
              <a:rPr lang="en-US" altLang="zh-CN"/>
              <a:t>www.themegallery.com</a:t>
            </a:r>
          </a:p>
        </p:txBody>
      </p:sp>
      <p:sp>
        <p:nvSpPr>
          <p:cNvPr id="13" name="页脚占位符 4"/>
          <p:cNvSpPr>
            <a:spLocks noGrp="1"/>
          </p:cNvSpPr>
          <p:nvPr>
            <p:ph type="ftr" sz="quarter" idx="11"/>
          </p:nvPr>
        </p:nvSpPr>
        <p:spPr/>
        <p:txBody>
          <a:bodyPr/>
          <a:lstStyle/>
          <a:p>
            <a:pPr>
              <a:defRPr/>
            </a:pPr>
            <a:r>
              <a:rPr lang="en-US" altLang="zh-CN"/>
              <a:t>LOGO</a:t>
            </a:r>
          </a:p>
        </p:txBody>
      </p:sp>
      <p:sp>
        <p:nvSpPr>
          <p:cNvPr id="4915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49155"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45062" name="Picture 4" descr="080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5" descr="080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3716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7" descr="080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4478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8" descr="080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2954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9" descr="080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9624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Picture 10" descr="080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971925"/>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8" name="Picture 11" descr="080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41148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9" name="Picture 12" descr="081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40386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9154"/>
                                        </p:tgtEl>
                                        <p:attrNameLst>
                                          <p:attrName>style.visibility</p:attrName>
                                        </p:attrNameLst>
                                      </p:cBhvr>
                                      <p:to>
                                        <p:strVal val="visible"/>
                                      </p:to>
                                    </p:set>
                                    <p:animEffect transition="in" filter="fade">
                                      <p:cBhvr>
                                        <p:cTn id="7" dur="2000"/>
                                        <p:tgtEl>
                                          <p:spTgt spid="49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49155">
                                            <p:txEl>
                                              <p:pRg st="0" end="0"/>
                                            </p:txEl>
                                          </p:spTgt>
                                        </p:tgtEl>
                                        <p:attrNameLst>
                                          <p:attrName>style.visibility</p:attrName>
                                        </p:attrNameLst>
                                      </p:cBhvr>
                                      <p:to>
                                        <p:strVal val="visible"/>
                                      </p:to>
                                    </p:set>
                                    <p:animEffect transition="in" filter="wipe(left)">
                                      <p:cBhvr>
                                        <p:cTn id="12" dur="500"/>
                                        <p:tgtEl>
                                          <p:spTgt spid="491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5"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13314"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13315" name="Rectangle 3"/>
          <p:cNvSpPr>
            <a:spLocks noGrp="1" noChangeArrowheads="1"/>
          </p:cNvSpPr>
          <p:nvPr>
            <p:ph type="body" idx="1"/>
          </p:nvPr>
        </p:nvSpPr>
        <p:spPr/>
        <p:txBody>
          <a:bodyPr/>
          <a:lstStyle/>
          <a:p>
            <a:pPr eaLnBrk="1" hangingPunct="1"/>
            <a:r>
              <a:rPr lang="zh-CN" altLang="en-US" dirty="0">
                <a:solidFill>
                  <a:srgbClr val="FF0000"/>
                </a:solidFill>
                <a:ea typeface="宋体" charset="-122"/>
              </a:rPr>
              <a:t>自由式</a:t>
            </a:r>
          </a:p>
          <a:p>
            <a:pPr lvl="1" eaLnBrk="1" hangingPunct="1"/>
            <a:r>
              <a:rPr lang="zh-CN" altLang="en-US" dirty="0">
                <a:ea typeface="宋体" charset="-122"/>
              </a:rPr>
              <a:t>多为因地形、水系或其他条件限制而自由布置。</a:t>
            </a:r>
          </a:p>
          <a:p>
            <a:pPr lvl="1" eaLnBrk="1" hangingPunct="1"/>
            <a:r>
              <a:rPr lang="zh-CN" altLang="en-US" dirty="0">
                <a:ea typeface="宋体" charset="-122"/>
              </a:rPr>
              <a:t>优点：较好地满足地形、水系及其他限制条件。适合于地形条件较复杂及其他限制条件较苛刻的城市。在风景旅游城市或风景旅游区可以采用自由式路网，以便于与自然景观的较好协调。</a:t>
            </a:r>
          </a:p>
          <a:p>
            <a:pPr lvl="1" eaLnBrk="1" hangingPunct="1"/>
            <a:r>
              <a:rPr lang="zh-CN" altLang="en-US" dirty="0">
                <a:ea typeface="宋体" charset="-122"/>
              </a:rPr>
              <a:t>缺点：无秩序、区别性差，同时道路交叉口易形成畸形交叉。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20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5">
                                            <p:txEl>
                                              <p:pRg st="0" end="0"/>
                                            </p:txEl>
                                          </p:spTgt>
                                        </p:tgtEl>
                                        <p:attrNameLst>
                                          <p:attrName>style.visibility</p:attrName>
                                        </p:attrNameLst>
                                      </p:cBhvr>
                                      <p:to>
                                        <p:strVal val="visible"/>
                                      </p:to>
                                    </p:set>
                                    <p:animEffect transition="in" filter="wipe(left)">
                                      <p:cBhvr>
                                        <p:cTn id="12" dur="500"/>
                                        <p:tgtEl>
                                          <p:spTgt spid="1331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315">
                                            <p:txEl>
                                              <p:pRg st="1" end="1"/>
                                            </p:txEl>
                                          </p:spTgt>
                                        </p:tgtEl>
                                        <p:attrNameLst>
                                          <p:attrName>style.visibility</p:attrName>
                                        </p:attrNameLst>
                                      </p:cBhvr>
                                      <p:to>
                                        <p:strVal val="visible"/>
                                      </p:to>
                                    </p:set>
                                    <p:animEffect transition="in" filter="wipe(left)">
                                      <p:cBhvr>
                                        <p:cTn id="15" dur="500"/>
                                        <p:tgtEl>
                                          <p:spTgt spid="13315">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315">
                                            <p:txEl>
                                              <p:pRg st="2" end="2"/>
                                            </p:txEl>
                                          </p:spTgt>
                                        </p:tgtEl>
                                        <p:attrNameLst>
                                          <p:attrName>style.visibility</p:attrName>
                                        </p:attrNameLst>
                                      </p:cBhvr>
                                      <p:to>
                                        <p:strVal val="visible"/>
                                      </p:to>
                                    </p:set>
                                    <p:animEffect transition="in" filter="wipe(left)">
                                      <p:cBhvr>
                                        <p:cTn id="18" dur="500"/>
                                        <p:tgtEl>
                                          <p:spTgt spid="13315">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315">
                                            <p:txEl>
                                              <p:pRg st="3" end="3"/>
                                            </p:txEl>
                                          </p:spTgt>
                                        </p:tgtEl>
                                        <p:attrNameLst>
                                          <p:attrName>style.visibility</p:attrName>
                                        </p:attrNameLst>
                                      </p:cBhvr>
                                      <p:to>
                                        <p:strVal val="visible"/>
                                      </p:to>
                                    </p:set>
                                    <p:animEffect transition="in" filter="wipe(left)">
                                      <p:cBhvr>
                                        <p:cTn id="21"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a:defRPr/>
            </a:pPr>
            <a:r>
              <a:rPr lang="en-US" altLang="zh-CN"/>
              <a:t>www.themegallery.com</a:t>
            </a:r>
          </a:p>
        </p:txBody>
      </p:sp>
      <p:sp>
        <p:nvSpPr>
          <p:cNvPr id="12" name="页脚占位符 4"/>
          <p:cNvSpPr>
            <a:spLocks noGrp="1"/>
          </p:cNvSpPr>
          <p:nvPr>
            <p:ph type="ftr" sz="quarter" idx="11"/>
          </p:nvPr>
        </p:nvSpPr>
        <p:spPr/>
        <p:txBody>
          <a:bodyPr/>
          <a:lstStyle/>
          <a:p>
            <a:pPr>
              <a:defRPr/>
            </a:pPr>
            <a:r>
              <a:rPr lang="en-US" altLang="zh-CN"/>
              <a:t>LOGO</a:t>
            </a:r>
          </a:p>
        </p:txBody>
      </p:sp>
      <p:sp>
        <p:nvSpPr>
          <p:cNvPr id="5017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5017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46086" name="Picture 4" descr="081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5" descr="081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4478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6" descr="081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3716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7" descr="081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567" y="3563940"/>
            <a:ext cx="1335308" cy="26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8" descr="081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5480" y="3560765"/>
            <a:ext cx="1335308" cy="26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Picture 9" descr="081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7906" y="3560764"/>
            <a:ext cx="1335308" cy="26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2" name="Picture 10" descr="081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4419600"/>
            <a:ext cx="17430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0447C55C-82CF-D066-E303-4877EB8C79FC}"/>
              </a:ext>
            </a:extLst>
          </p:cNvPr>
          <p:cNvSpPr txBox="1"/>
          <p:nvPr/>
        </p:nvSpPr>
        <p:spPr>
          <a:xfrm>
            <a:off x="2358770" y="6269037"/>
            <a:ext cx="2439136" cy="381000"/>
          </a:xfrm>
          <a:prstGeom prst="rect">
            <a:avLst/>
          </a:prstGeom>
          <a:noFill/>
        </p:spPr>
        <p:txBody>
          <a:bodyPr wrap="square" rtlCol="0">
            <a:spAutoFit/>
          </a:bodyPr>
          <a:lstStyle/>
          <a:p>
            <a:r>
              <a:rPr lang="zh-CN" altLang="en-US" b="1" dirty="0"/>
              <a:t>老国标，颜色已改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0178"/>
                                        </p:tgtEl>
                                        <p:attrNameLst>
                                          <p:attrName>style.visibility</p:attrName>
                                        </p:attrNameLst>
                                      </p:cBhvr>
                                      <p:to>
                                        <p:strVal val="visible"/>
                                      </p:to>
                                    </p:set>
                                    <p:animEffect transition="in" filter="fade">
                                      <p:cBhvr>
                                        <p:cTn id="7" dur="2000"/>
                                        <p:tgtEl>
                                          <p:spTgt spid="501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50179">
                                            <p:txEl>
                                              <p:pRg st="0" end="0"/>
                                            </p:txEl>
                                          </p:spTgt>
                                        </p:tgtEl>
                                        <p:attrNameLst>
                                          <p:attrName>style.visibility</p:attrName>
                                        </p:attrNameLst>
                                      </p:cBhvr>
                                      <p:to>
                                        <p:strVal val="visible"/>
                                      </p:to>
                                    </p:set>
                                    <p:animEffect transition="in" filter="wipe(left)">
                                      <p:cBhvr>
                                        <p:cTn id="12" dur="500"/>
                                        <p:tgtEl>
                                          <p:spTgt spid="501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50179"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 name="日期占位符 3"/>
          <p:cNvSpPr>
            <a:spLocks noGrp="1"/>
          </p:cNvSpPr>
          <p:nvPr>
            <p:ph type="dt" sz="quarter" idx="10"/>
          </p:nvPr>
        </p:nvSpPr>
        <p:spPr/>
        <p:txBody>
          <a:bodyPr/>
          <a:lstStyle/>
          <a:p>
            <a:pPr>
              <a:defRPr/>
            </a:pPr>
            <a:r>
              <a:rPr lang="en-US" altLang="zh-CN"/>
              <a:t>www.themegallery.com</a:t>
            </a:r>
          </a:p>
        </p:txBody>
      </p:sp>
      <p:sp>
        <p:nvSpPr>
          <p:cNvPr id="91" name="页脚占位符 4"/>
          <p:cNvSpPr>
            <a:spLocks noGrp="1"/>
          </p:cNvSpPr>
          <p:nvPr>
            <p:ph type="ftr" sz="quarter" idx="11"/>
          </p:nvPr>
        </p:nvSpPr>
        <p:spPr/>
        <p:txBody>
          <a:bodyPr/>
          <a:lstStyle/>
          <a:p>
            <a:pPr>
              <a:defRPr/>
            </a:pPr>
            <a:r>
              <a:rPr lang="en-US" altLang="zh-CN"/>
              <a:t>LOGO</a:t>
            </a:r>
          </a:p>
        </p:txBody>
      </p:sp>
      <p:sp>
        <p:nvSpPr>
          <p:cNvPr id="53339" name="Rectangle 91"/>
          <p:cNvSpPr>
            <a:spLocks noGrp="1" noChangeArrowheads="1"/>
          </p:cNvSpPr>
          <p:nvPr>
            <p:ph type="title"/>
          </p:nvPr>
        </p:nvSpPr>
        <p:spPr/>
        <p:txBody>
          <a:bodyPr/>
          <a:lstStyle/>
          <a:p>
            <a:pPr eaLnBrk="1" hangingPunct="1"/>
            <a:endParaRPr lang="zh-CN" altLang="zh-CN">
              <a:ea typeface="宋体" charset="-122"/>
            </a:endParaRPr>
          </a:p>
        </p:txBody>
      </p:sp>
      <p:graphicFrame>
        <p:nvGraphicFramePr>
          <p:cNvPr id="53341" name="Group 93"/>
          <p:cNvGraphicFramePr>
            <a:graphicFrameLocks noGrp="1"/>
          </p:cNvGraphicFramePr>
          <p:nvPr>
            <p:ph idx="1"/>
          </p:nvPr>
        </p:nvGraphicFramePr>
        <p:xfrm>
          <a:off x="381000" y="1447800"/>
          <a:ext cx="8229600" cy="4467227"/>
        </p:xfrm>
        <a:graphic>
          <a:graphicData uri="http://schemas.openxmlformats.org/drawingml/2006/table">
            <a:tbl>
              <a:tblPr/>
              <a:tblGrid>
                <a:gridCol w="1135063">
                  <a:extLst>
                    <a:ext uri="{9D8B030D-6E8A-4147-A177-3AD203B41FA5}">
                      <a16:colId xmlns:a16="http://schemas.microsoft.com/office/drawing/2014/main" val="20000"/>
                    </a:ext>
                  </a:extLst>
                </a:gridCol>
                <a:gridCol w="744537">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gridCol w="1133475">
                  <a:extLst>
                    <a:ext uri="{9D8B030D-6E8A-4147-A177-3AD203B41FA5}">
                      <a16:colId xmlns:a16="http://schemas.microsoft.com/office/drawing/2014/main" val="20004"/>
                    </a:ext>
                  </a:extLst>
                </a:gridCol>
                <a:gridCol w="673100">
                  <a:extLst>
                    <a:ext uri="{9D8B030D-6E8A-4147-A177-3AD203B41FA5}">
                      <a16:colId xmlns:a16="http://schemas.microsoft.com/office/drawing/2014/main" val="20005"/>
                    </a:ext>
                  </a:extLst>
                </a:gridCol>
                <a:gridCol w="1136650">
                  <a:extLst>
                    <a:ext uri="{9D8B030D-6E8A-4147-A177-3AD203B41FA5}">
                      <a16:colId xmlns:a16="http://schemas.microsoft.com/office/drawing/2014/main" val="20006"/>
                    </a:ext>
                  </a:extLst>
                </a:gridCol>
                <a:gridCol w="901700">
                  <a:extLst>
                    <a:ext uri="{9D8B030D-6E8A-4147-A177-3AD203B41FA5}">
                      <a16:colId xmlns:a16="http://schemas.microsoft.com/office/drawing/2014/main" val="20007"/>
                    </a:ext>
                  </a:extLst>
                </a:gridCol>
              </a:tblGrid>
              <a:tr h="4889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类别</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标号</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标志意义</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cs typeface="Times New Roman" pitchFamily="18" charset="0"/>
                        </a:rPr>
                        <a:t>正确率</a:t>
                      </a:r>
                      <a:endParaRPr kumimoji="0" lang="zh-CN" altLang="en-US" sz="1800" b="1" i="0" u="none" strike="noStrike" cap="none" normalizeH="0" baseline="0">
                        <a:ln>
                          <a:noFill/>
                        </a:ln>
                        <a:solidFill>
                          <a:schemeClr val="tx1"/>
                        </a:solidFill>
                        <a:effectLst/>
                        <a:latin typeface="Arial"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类别</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标号</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标志意义</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正确率</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05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警告标志</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1</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窄桥</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55.6%</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7">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指示标志</a:t>
                      </a:r>
                      <a:endParaRPr kumimoji="0" lang="zh-CN" altLang="en-US" sz="1800" b="1" i="0" u="none" strike="noStrike" cap="none" normalizeH="0" baseline="0">
                        <a:ln>
                          <a:noFill/>
                        </a:ln>
                        <a:solidFill>
                          <a:schemeClr val="tx1"/>
                        </a:solidFill>
                        <a:effectLst/>
                        <a:latin typeface="Arial"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9</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步行街</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40.7%</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禁止标志</a:t>
                      </a:r>
                      <a:endParaRPr kumimoji="0" lang="zh-CN" altLang="en-US" sz="1800" b="1" i="0" u="none" strike="noStrike" cap="none" normalizeH="0" baseline="0">
                        <a:ln>
                          <a:noFill/>
                        </a:ln>
                        <a:solidFill>
                          <a:schemeClr val="tx1"/>
                        </a:solidFill>
                        <a:effectLst/>
                        <a:latin typeface="Arial"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2</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禁止通行</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66.7%</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10</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最低限速</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63.0%</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3</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禁止驶入</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51.9%</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11</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干道先行</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37.0%</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5163">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4</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禁止农用车</a:t>
                      </a:r>
                      <a:r>
                        <a:rPr kumimoji="0" lang="zh-CN" altLang="en-US" sz="1800" b="1" i="0" u="none" strike="noStrike" cap="none" normalizeH="0" baseline="0">
                          <a:ln>
                            <a:noFill/>
                          </a:ln>
                          <a:solidFill>
                            <a:srgbClr val="FF0000"/>
                          </a:solidFill>
                          <a:effectLst/>
                          <a:latin typeface="Times New Roman" pitchFamily="18" charset="0"/>
                          <a:ea typeface="宋体" charset="-122"/>
                        </a:rPr>
                        <a:t>（已取消）</a:t>
                      </a:r>
                      <a:endParaRPr kumimoji="0" lang="zh-CN" altLang="en-US" sz="1800" b="1" i="0" u="none" strike="noStrike" cap="none" normalizeH="0" baseline="0">
                        <a:ln>
                          <a:noFill/>
                        </a:ln>
                        <a:solidFill>
                          <a:srgbClr val="FF0000"/>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48.1%</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12</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会车先行</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40.7%</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4813">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5</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禁止长时停车</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63.0%</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13</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itchFamily="18" charset="0"/>
                          <a:ea typeface="宋体" charset="-122"/>
                        </a:rPr>
                        <a:t>两侧通行</a:t>
                      </a:r>
                      <a:endParaRPr kumimoji="0" lang="zh-CN" altLang="en-US" sz="1800" b="1" i="0" u="none" strike="noStrike" cap="none" normalizeH="0" baseline="0" dirty="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40.7%</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0375">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6</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itchFamily="18" charset="0"/>
                          <a:ea typeface="宋体" charset="-122"/>
                        </a:rPr>
                        <a:t>会车让行</a:t>
                      </a:r>
                      <a:endParaRPr kumimoji="0" lang="zh-CN" altLang="en-US" sz="1800" b="1" i="0" u="none" strike="noStrike" cap="none" normalizeH="0" baseline="0" dirty="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51.9%</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14</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左侧通行</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44.4%</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0538">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指示标志</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7</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itchFamily="18" charset="0"/>
                          <a:ea typeface="宋体" charset="-122"/>
                        </a:rPr>
                        <a:t>靠右行驶</a:t>
                      </a:r>
                      <a:endParaRPr kumimoji="0" lang="zh-CN" altLang="en-US" sz="1800" b="1" i="0" u="none" strike="noStrike" cap="none" normalizeH="0" baseline="0" dirty="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70.4%</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15</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右侧通行</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44.4%</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895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8</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靠左行驶</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70.4%</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旅游标志</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charset="-122"/>
                        </a:rPr>
                        <a:t>16</a:t>
                      </a:r>
                      <a:endParaRPr kumimoji="0" lang="en-US" altLang="zh-CN"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itchFamily="18" charset="0"/>
                          <a:ea typeface="宋体" charset="-122"/>
                        </a:rPr>
                        <a:t>野营地</a:t>
                      </a:r>
                      <a:endParaRPr kumimoji="0" lang="zh-CN" altLang="en-US" sz="1800" b="1" i="0" u="none" strike="noStrike" cap="none" normalizeH="0" baseline="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Times New Roman" pitchFamily="18" charset="0"/>
                          <a:ea typeface="宋体" charset="-122"/>
                        </a:rPr>
                        <a:t>37.0%</a:t>
                      </a:r>
                      <a:endParaRPr kumimoji="0" lang="en-US" altLang="zh-CN" sz="1800" b="1" i="0" u="none" strike="noStrike" cap="none" normalizeH="0" baseline="0" dirty="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3339"/>
                                        </p:tgtEl>
                                        <p:attrNameLst>
                                          <p:attrName>style.visibility</p:attrName>
                                        </p:attrNameLst>
                                      </p:cBhvr>
                                      <p:to>
                                        <p:strVal val="visible"/>
                                      </p:to>
                                    </p:set>
                                    <p:animEffect transition="in" filter="fade">
                                      <p:cBhvr>
                                        <p:cTn id="7" dur="2000"/>
                                        <p:tgtEl>
                                          <p:spTgt spid="5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39"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55298" name="Rectangle 2"/>
          <p:cNvSpPr>
            <a:spLocks noGrp="1" noChangeArrowheads="1"/>
          </p:cNvSpPr>
          <p:nvPr>
            <p:ph type="title"/>
          </p:nvPr>
        </p:nvSpPr>
        <p:spPr/>
        <p:txBody>
          <a:bodyPr/>
          <a:lstStyle/>
          <a:p>
            <a:pPr eaLnBrk="1" hangingPunct="1"/>
            <a:r>
              <a:rPr lang="en-US" altLang="zh-CN" sz="2800">
                <a:ea typeface="宋体" charset="-122"/>
              </a:rPr>
              <a:t>GB5768-2009</a:t>
            </a:r>
            <a:r>
              <a:rPr lang="zh-CN" altLang="en-US" sz="2800">
                <a:ea typeface="宋体" charset="-122"/>
              </a:rPr>
              <a:t>标志简介</a:t>
            </a:r>
          </a:p>
        </p:txBody>
      </p:sp>
      <p:sp>
        <p:nvSpPr>
          <p:cNvPr id="55299" name="Rectangle 3"/>
          <p:cNvSpPr>
            <a:spLocks noGrp="1" noChangeArrowheads="1"/>
          </p:cNvSpPr>
          <p:nvPr>
            <p:ph type="body" idx="1"/>
          </p:nvPr>
        </p:nvSpPr>
        <p:spPr/>
        <p:txBody>
          <a:bodyPr/>
          <a:lstStyle/>
          <a:p>
            <a:pPr eaLnBrk="1" hangingPunct="1">
              <a:lnSpc>
                <a:spcPct val="90000"/>
              </a:lnSpc>
            </a:pPr>
            <a:r>
              <a:rPr lang="en-US" altLang="zh-CN" sz="2400" dirty="0">
                <a:solidFill>
                  <a:schemeClr val="tx1"/>
                </a:solidFill>
                <a:ea typeface="宋体" charset="-122"/>
              </a:rPr>
              <a:t>P2</a:t>
            </a:r>
            <a:r>
              <a:rPr lang="zh-CN" altLang="en-US" sz="2400" dirty="0">
                <a:solidFill>
                  <a:schemeClr val="tx1"/>
                </a:solidFill>
                <a:ea typeface="宋体" charset="-122"/>
              </a:rPr>
              <a:t>（</a:t>
            </a:r>
            <a:r>
              <a:rPr lang="zh-CN" altLang="en-US" sz="2400" dirty="0">
                <a:solidFill>
                  <a:srgbClr val="FF0000"/>
                </a:solidFill>
                <a:ea typeface="宋体" charset="-122"/>
              </a:rPr>
              <a:t>熟悉常见及教案中的标志</a:t>
            </a:r>
            <a:r>
              <a:rPr lang="zh-CN" altLang="en-US" sz="2400" dirty="0">
                <a:solidFill>
                  <a:schemeClr val="tx1"/>
                </a:solidFill>
                <a:ea typeface="宋体" charset="-122"/>
              </a:rPr>
              <a:t>）</a:t>
            </a:r>
            <a:endParaRPr lang="en-US" altLang="zh-CN" sz="2400" dirty="0">
              <a:solidFill>
                <a:schemeClr val="tx1"/>
              </a:solidFill>
              <a:ea typeface="宋体" charset="-122"/>
            </a:endParaRPr>
          </a:p>
          <a:p>
            <a:pPr eaLnBrk="1" hangingPunct="1">
              <a:lnSpc>
                <a:spcPct val="90000"/>
              </a:lnSpc>
            </a:pPr>
            <a:r>
              <a:rPr lang="zh-CN" altLang="en-US" sz="2400" dirty="0">
                <a:solidFill>
                  <a:schemeClr val="tx1"/>
                </a:solidFill>
                <a:ea typeface="宋体" charset="-122"/>
              </a:rPr>
              <a:t>按标志传递信息的强制性程度分类，分为必须遵守标志和非必须遵守标志。</a:t>
            </a:r>
          </a:p>
          <a:p>
            <a:pPr eaLnBrk="1" hangingPunct="1">
              <a:lnSpc>
                <a:spcPct val="90000"/>
              </a:lnSpc>
            </a:pPr>
            <a:r>
              <a:rPr lang="zh-CN" altLang="en-US" sz="2400" dirty="0">
                <a:solidFill>
                  <a:schemeClr val="tx1"/>
                </a:solidFill>
                <a:ea typeface="宋体" charset="-122"/>
              </a:rPr>
              <a:t>禁令标志和指示标志为道路使用者必须遵守标志；</a:t>
            </a:r>
          </a:p>
          <a:p>
            <a:pPr eaLnBrk="1" hangingPunct="1">
              <a:lnSpc>
                <a:spcPct val="90000"/>
              </a:lnSpc>
            </a:pPr>
            <a:r>
              <a:rPr lang="zh-CN" altLang="en-US" sz="2400" dirty="0">
                <a:solidFill>
                  <a:schemeClr val="tx1"/>
                </a:solidFill>
                <a:ea typeface="宋体" charset="-122"/>
              </a:rPr>
              <a:t>其他标志仅提供信息，如指路标志、旅游区标志；</a:t>
            </a:r>
          </a:p>
          <a:p>
            <a:pPr eaLnBrk="1" hangingPunct="1">
              <a:lnSpc>
                <a:spcPct val="90000"/>
              </a:lnSpc>
            </a:pPr>
            <a:r>
              <a:rPr lang="zh-CN" altLang="en-US" sz="2400" dirty="0">
                <a:solidFill>
                  <a:schemeClr val="tx1"/>
                </a:solidFill>
                <a:ea typeface="宋体" charset="-122"/>
              </a:rPr>
              <a:t>禁令、指示标志套用于无边框的白色底板上，为必须遵守标志；</a:t>
            </a:r>
          </a:p>
          <a:p>
            <a:pPr eaLnBrk="1" hangingPunct="1">
              <a:lnSpc>
                <a:spcPct val="90000"/>
              </a:lnSpc>
            </a:pPr>
            <a:r>
              <a:rPr lang="zh-CN" altLang="en-US" sz="2400" dirty="0">
                <a:solidFill>
                  <a:schemeClr val="tx1"/>
                </a:solidFill>
                <a:ea typeface="宋体" charset="-122"/>
              </a:rPr>
              <a:t>停车让行、减速让行标志不得套用于无边框的白色底板上；</a:t>
            </a:r>
          </a:p>
          <a:p>
            <a:pPr eaLnBrk="1" hangingPunct="1">
              <a:lnSpc>
                <a:spcPct val="90000"/>
              </a:lnSpc>
            </a:pPr>
            <a:r>
              <a:rPr lang="zh-CN" altLang="en-US" sz="2400" dirty="0">
                <a:solidFill>
                  <a:schemeClr val="tx1"/>
                </a:solidFill>
                <a:ea typeface="宋体" charset="-122"/>
              </a:rPr>
              <a:t>禁令、指示标志套用于指路标志上，仅表示提供相关禁止、限制和遵行信息，只能作为补充说明或预告方式，并应在必要位置设置相应的禁令、指示标志。    </a:t>
            </a:r>
          </a:p>
          <a:p>
            <a:pPr eaLnBrk="1" hangingPunct="1">
              <a:lnSpc>
                <a:spcPct val="90000"/>
              </a:lnSpc>
            </a:pPr>
            <a:endParaRPr lang="en-US" altLang="zh-CN" sz="2400" dirty="0">
              <a:solidFill>
                <a:schemeClr val="tx1"/>
              </a:solidFill>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fade">
                                      <p:cBhvr>
                                        <p:cTn id="7" dur="2000"/>
                                        <p:tgtEl>
                                          <p:spTgt spid="55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299">
                                            <p:txEl>
                                              <p:pRg st="0" end="0"/>
                                            </p:txEl>
                                          </p:spTgt>
                                        </p:tgtEl>
                                        <p:attrNameLst>
                                          <p:attrName>style.visibility</p:attrName>
                                        </p:attrNameLst>
                                      </p:cBhvr>
                                      <p:to>
                                        <p:strVal val="visible"/>
                                      </p:to>
                                    </p:set>
                                    <p:animEffect transition="in" filter="wipe(left)">
                                      <p:cBhvr>
                                        <p:cTn id="12" dur="500"/>
                                        <p:tgtEl>
                                          <p:spTgt spid="552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299">
                                            <p:txEl>
                                              <p:pRg st="1" end="1"/>
                                            </p:txEl>
                                          </p:spTgt>
                                        </p:tgtEl>
                                        <p:attrNameLst>
                                          <p:attrName>style.visibility</p:attrName>
                                        </p:attrNameLst>
                                      </p:cBhvr>
                                      <p:to>
                                        <p:strVal val="visible"/>
                                      </p:to>
                                    </p:set>
                                    <p:animEffect transition="in" filter="wipe(left)">
                                      <p:cBhvr>
                                        <p:cTn id="17" dur="500"/>
                                        <p:tgtEl>
                                          <p:spTgt spid="5529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299">
                                            <p:txEl>
                                              <p:pRg st="2" end="2"/>
                                            </p:txEl>
                                          </p:spTgt>
                                        </p:tgtEl>
                                        <p:attrNameLst>
                                          <p:attrName>style.visibility</p:attrName>
                                        </p:attrNameLst>
                                      </p:cBhvr>
                                      <p:to>
                                        <p:strVal val="visible"/>
                                      </p:to>
                                    </p:set>
                                    <p:animEffect transition="in" filter="wipe(left)">
                                      <p:cBhvr>
                                        <p:cTn id="22" dur="500"/>
                                        <p:tgtEl>
                                          <p:spTgt spid="5529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299">
                                            <p:txEl>
                                              <p:pRg st="3" end="3"/>
                                            </p:txEl>
                                          </p:spTgt>
                                        </p:tgtEl>
                                        <p:attrNameLst>
                                          <p:attrName>style.visibility</p:attrName>
                                        </p:attrNameLst>
                                      </p:cBhvr>
                                      <p:to>
                                        <p:strVal val="visible"/>
                                      </p:to>
                                    </p:set>
                                    <p:animEffect transition="in" filter="wipe(left)">
                                      <p:cBhvr>
                                        <p:cTn id="27" dur="500"/>
                                        <p:tgtEl>
                                          <p:spTgt spid="5529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299">
                                            <p:txEl>
                                              <p:pRg st="4" end="4"/>
                                            </p:txEl>
                                          </p:spTgt>
                                        </p:tgtEl>
                                        <p:attrNameLst>
                                          <p:attrName>style.visibility</p:attrName>
                                        </p:attrNameLst>
                                      </p:cBhvr>
                                      <p:to>
                                        <p:strVal val="visible"/>
                                      </p:to>
                                    </p:set>
                                    <p:animEffect transition="in" filter="wipe(left)">
                                      <p:cBhvr>
                                        <p:cTn id="32" dur="500"/>
                                        <p:tgtEl>
                                          <p:spTgt spid="55299">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299">
                                            <p:txEl>
                                              <p:pRg st="5" end="5"/>
                                            </p:txEl>
                                          </p:spTgt>
                                        </p:tgtEl>
                                        <p:attrNameLst>
                                          <p:attrName>style.visibility</p:attrName>
                                        </p:attrNameLst>
                                      </p:cBhvr>
                                      <p:to>
                                        <p:strVal val="visible"/>
                                      </p:to>
                                    </p:set>
                                    <p:animEffect transition="in" filter="wipe(left)">
                                      <p:cBhvr>
                                        <p:cTn id="37" dur="500"/>
                                        <p:tgtEl>
                                          <p:spTgt spid="55299">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299">
                                            <p:txEl>
                                              <p:pRg st="6" end="6"/>
                                            </p:txEl>
                                          </p:spTgt>
                                        </p:tgtEl>
                                        <p:attrNameLst>
                                          <p:attrName>style.visibility</p:attrName>
                                        </p:attrNameLst>
                                      </p:cBhvr>
                                      <p:to>
                                        <p:strVal val="visible"/>
                                      </p:to>
                                    </p:set>
                                    <p:animEffect transition="in" filter="wipe(left)">
                                      <p:cBhvr>
                                        <p:cTn id="42" dur="500"/>
                                        <p:tgtEl>
                                          <p:spTgt spid="55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55299"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5632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56323" name="Rectangle 3"/>
          <p:cNvSpPr>
            <a:spLocks noGrp="1" noChangeArrowheads="1"/>
          </p:cNvSpPr>
          <p:nvPr>
            <p:ph type="body" idx="1"/>
          </p:nvPr>
        </p:nvSpPr>
        <p:spPr/>
        <p:txBody>
          <a:bodyPr/>
          <a:lstStyle/>
          <a:p>
            <a:pPr eaLnBrk="1" hangingPunct="1"/>
            <a:r>
              <a:rPr lang="en-US" altLang="zh-CN">
                <a:ea typeface="宋体" charset="-122"/>
              </a:rPr>
              <a:t>P10 </a:t>
            </a:r>
          </a:p>
          <a:p>
            <a:pPr eaLnBrk="1" hangingPunct="1"/>
            <a:r>
              <a:rPr lang="en-US" altLang="zh-CN">
                <a:ea typeface="宋体" charset="-122"/>
              </a:rPr>
              <a:t>3.12.1.1  </a:t>
            </a:r>
            <a:r>
              <a:rPr lang="zh-CN" altLang="en-US">
                <a:ea typeface="宋体" charset="-122"/>
              </a:rPr>
              <a:t>柱式标志内边缘不应侵人道路建筑限界，一般距车行道或人行道的外侧边缘或土路肩不小于</a:t>
            </a:r>
            <a:r>
              <a:rPr lang="en-US" altLang="zh-CN">
                <a:ea typeface="宋体" charset="-122"/>
              </a:rPr>
              <a:t>25 cm</a:t>
            </a:r>
            <a:r>
              <a:rPr lang="zh-CN" altLang="en-US">
                <a:ea typeface="宋体" charset="-122"/>
              </a:rPr>
              <a:t>。</a:t>
            </a:r>
          </a:p>
        </p:txBody>
      </p:sp>
      <p:pic>
        <p:nvPicPr>
          <p:cNvPr id="491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990600" y="3505200"/>
            <a:ext cx="27940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491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5181600" y="3429000"/>
            <a:ext cx="2665413"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6322"/>
                                        </p:tgtEl>
                                        <p:attrNameLst>
                                          <p:attrName>style.visibility</p:attrName>
                                        </p:attrNameLst>
                                      </p:cBhvr>
                                      <p:to>
                                        <p:strVal val="visible"/>
                                      </p:to>
                                    </p:set>
                                    <p:animEffect transition="in" filter="fade">
                                      <p:cBhvr>
                                        <p:cTn id="7" dur="2000"/>
                                        <p:tgtEl>
                                          <p:spTgt spid="563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23">
                                            <p:txEl>
                                              <p:pRg st="0" end="0"/>
                                            </p:txEl>
                                          </p:spTgt>
                                        </p:tgtEl>
                                        <p:attrNameLst>
                                          <p:attrName>style.visibility</p:attrName>
                                        </p:attrNameLst>
                                      </p:cBhvr>
                                      <p:to>
                                        <p:strVal val="visible"/>
                                      </p:to>
                                    </p:set>
                                    <p:animEffect transition="in" filter="wipe(left)">
                                      <p:cBhvr>
                                        <p:cTn id="12" dur="500"/>
                                        <p:tgtEl>
                                          <p:spTgt spid="563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323">
                                            <p:txEl>
                                              <p:pRg st="1" end="1"/>
                                            </p:txEl>
                                          </p:spTgt>
                                        </p:tgtEl>
                                        <p:attrNameLst>
                                          <p:attrName>style.visibility</p:attrName>
                                        </p:attrNameLst>
                                      </p:cBhvr>
                                      <p:to>
                                        <p:strVal val="visible"/>
                                      </p:to>
                                    </p:set>
                                    <p:animEffect transition="in" filter="wipe(left)">
                                      <p:cBhvr>
                                        <p:cTn id="17" dur="500"/>
                                        <p:tgtEl>
                                          <p:spTgt spid="563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p:bldP spid="56323"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6758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7587" name="Rectangle 3"/>
          <p:cNvSpPr>
            <a:spLocks noGrp="1" noChangeArrowheads="1"/>
          </p:cNvSpPr>
          <p:nvPr>
            <p:ph type="body" idx="1"/>
          </p:nvPr>
        </p:nvSpPr>
        <p:spPr/>
        <p:txBody>
          <a:bodyPr/>
          <a:lstStyle/>
          <a:p>
            <a:pPr eaLnBrk="1" hangingPunct="1"/>
            <a:r>
              <a:rPr lang="zh-CN" altLang="en-US">
                <a:ea typeface="宋体" charset="-122"/>
              </a:rPr>
              <a:t>警告前方是环形交叉口，据路口一定距离，不易发现的环形交叉口</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指示通行规则（路口处）</a:t>
            </a:r>
          </a:p>
          <a:p>
            <a:pPr eaLnBrk="1" hangingPunct="1"/>
            <a:endParaRPr lang="en-US" altLang="zh-CN">
              <a:ea typeface="宋体" charset="-122"/>
            </a:endParaRPr>
          </a:p>
        </p:txBody>
      </p:sp>
      <p:pic>
        <p:nvPicPr>
          <p:cNvPr id="501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4191000" y="1981200"/>
            <a:ext cx="2506663"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501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4724400" y="4648200"/>
            <a:ext cx="19812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7586"/>
                                        </p:tgtEl>
                                        <p:attrNameLst>
                                          <p:attrName>style.visibility</p:attrName>
                                        </p:attrNameLst>
                                      </p:cBhvr>
                                      <p:to>
                                        <p:strVal val="visible"/>
                                      </p:to>
                                    </p:set>
                                    <p:animEffect transition="in" filter="fade">
                                      <p:cBhvr>
                                        <p:cTn id="7" dur="2000"/>
                                        <p:tgtEl>
                                          <p:spTgt spid="67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587">
                                            <p:txEl>
                                              <p:pRg st="0" end="0"/>
                                            </p:txEl>
                                          </p:spTgt>
                                        </p:tgtEl>
                                        <p:attrNameLst>
                                          <p:attrName>style.visibility</p:attrName>
                                        </p:attrNameLst>
                                      </p:cBhvr>
                                      <p:to>
                                        <p:strVal val="visible"/>
                                      </p:to>
                                    </p:set>
                                    <p:animEffect transition="in" filter="wipe(left)">
                                      <p:cBhvr>
                                        <p:cTn id="12" dur="500"/>
                                        <p:tgtEl>
                                          <p:spTgt spid="675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587">
                                            <p:txEl>
                                              <p:pRg st="6" end="6"/>
                                            </p:txEl>
                                          </p:spTgt>
                                        </p:tgtEl>
                                        <p:attrNameLst>
                                          <p:attrName>style.visibility</p:attrName>
                                        </p:attrNameLst>
                                      </p:cBhvr>
                                      <p:to>
                                        <p:strVal val="visible"/>
                                      </p:to>
                                    </p:set>
                                    <p:animEffect transition="in" filter="wipe(left)">
                                      <p:cBhvr>
                                        <p:cTn id="17" dur="500"/>
                                        <p:tgtEl>
                                          <p:spTgt spid="675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87"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r>
              <a:rPr lang="en-US" altLang="zh-CN"/>
              <a:t>www.themegallery.com</a:t>
            </a:r>
          </a:p>
        </p:txBody>
      </p:sp>
      <p:sp>
        <p:nvSpPr>
          <p:cNvPr id="8" name="页脚占位符 4"/>
          <p:cNvSpPr>
            <a:spLocks noGrp="1"/>
          </p:cNvSpPr>
          <p:nvPr>
            <p:ph type="ftr" sz="quarter" idx="11"/>
          </p:nvPr>
        </p:nvSpPr>
        <p:spPr/>
        <p:txBody>
          <a:bodyPr/>
          <a:lstStyle/>
          <a:p>
            <a:pPr>
              <a:defRPr/>
            </a:pPr>
            <a:r>
              <a:rPr lang="en-US" altLang="zh-CN"/>
              <a:t>LOGO</a:t>
            </a:r>
          </a:p>
        </p:txBody>
      </p:sp>
      <p:sp>
        <p:nvSpPr>
          <p:cNvPr id="5734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57347" name="Rectangle 3"/>
          <p:cNvSpPr>
            <a:spLocks noGrp="1" noChangeArrowheads="1"/>
          </p:cNvSpPr>
          <p:nvPr>
            <p:ph type="body" idx="1"/>
          </p:nvPr>
        </p:nvSpPr>
        <p:spPr/>
        <p:txBody>
          <a:bodyPr/>
          <a:lstStyle/>
          <a:p>
            <a:pPr eaLnBrk="1" hangingPunct="1"/>
            <a:r>
              <a:rPr lang="en-US" altLang="zh-CN">
                <a:solidFill>
                  <a:schemeClr val="tx1"/>
                </a:solidFill>
                <a:ea typeface="宋体" charset="-122"/>
              </a:rPr>
              <a:t>P16</a:t>
            </a:r>
          </a:p>
          <a:p>
            <a:pPr eaLnBrk="1" hangingPunct="1"/>
            <a:r>
              <a:rPr lang="zh-CN" altLang="en-US">
                <a:solidFill>
                  <a:schemeClr val="tx1"/>
                </a:solidFill>
                <a:ea typeface="宋体" charset="-122"/>
              </a:rPr>
              <a:t>和限制速度标志</a:t>
            </a:r>
            <a:r>
              <a:rPr lang="en-US" altLang="zh-CN">
                <a:solidFill>
                  <a:schemeClr val="tx1"/>
                </a:solidFill>
                <a:ea typeface="宋体" charset="-122"/>
              </a:rPr>
              <a:t>(</a:t>
            </a:r>
            <a:r>
              <a:rPr lang="zh-CN" altLang="en-US">
                <a:solidFill>
                  <a:schemeClr val="tx1"/>
                </a:solidFill>
                <a:ea typeface="宋体" charset="-122"/>
              </a:rPr>
              <a:t>禁</a:t>
            </a:r>
            <a:r>
              <a:rPr lang="en-US" altLang="zh-CN">
                <a:solidFill>
                  <a:schemeClr val="tx1"/>
                </a:solidFill>
                <a:ea typeface="宋体" charset="-122"/>
              </a:rPr>
              <a:t>38)</a:t>
            </a:r>
            <a:r>
              <a:rPr lang="zh-CN" altLang="en-US">
                <a:solidFill>
                  <a:schemeClr val="tx1"/>
                </a:solidFill>
                <a:ea typeface="宋体" charset="-122"/>
              </a:rPr>
              <a:t>联含使用的警告标志</a:t>
            </a:r>
          </a:p>
        </p:txBody>
      </p:sp>
      <p:pic>
        <p:nvPicPr>
          <p:cNvPr id="512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228600" y="2743200"/>
            <a:ext cx="304800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5120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3276600" y="3352800"/>
            <a:ext cx="2743200"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5120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6248400" y="3429000"/>
            <a:ext cx="25146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7346"/>
                                        </p:tgtEl>
                                        <p:attrNameLst>
                                          <p:attrName>style.visibility</p:attrName>
                                        </p:attrNameLst>
                                      </p:cBhvr>
                                      <p:to>
                                        <p:strVal val="visible"/>
                                      </p:to>
                                    </p:set>
                                    <p:animEffect transition="in" filter="fade">
                                      <p:cBhvr>
                                        <p:cTn id="7" dur="2000"/>
                                        <p:tgtEl>
                                          <p:spTgt spid="57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47">
                                            <p:txEl>
                                              <p:pRg st="0" end="0"/>
                                            </p:txEl>
                                          </p:spTgt>
                                        </p:tgtEl>
                                        <p:attrNameLst>
                                          <p:attrName>style.visibility</p:attrName>
                                        </p:attrNameLst>
                                      </p:cBhvr>
                                      <p:to>
                                        <p:strVal val="visible"/>
                                      </p:to>
                                    </p:set>
                                    <p:animEffect transition="in" filter="wipe(left)">
                                      <p:cBhvr>
                                        <p:cTn id="12" dur="500"/>
                                        <p:tgtEl>
                                          <p:spTgt spid="573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347">
                                            <p:txEl>
                                              <p:pRg st="1" end="1"/>
                                            </p:txEl>
                                          </p:spTgt>
                                        </p:tgtEl>
                                        <p:attrNameLst>
                                          <p:attrName>style.visibility</p:attrName>
                                        </p:attrNameLst>
                                      </p:cBhvr>
                                      <p:to>
                                        <p:strVal val="visible"/>
                                      </p:to>
                                    </p:set>
                                    <p:animEffect transition="in" filter="wipe(left)">
                                      <p:cBhvr>
                                        <p:cTn id="17" dur="500"/>
                                        <p:tgtEl>
                                          <p:spTgt spid="573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7"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5837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58371" name="Rectangle 3"/>
          <p:cNvSpPr>
            <a:spLocks noGrp="1" noChangeArrowheads="1"/>
          </p:cNvSpPr>
          <p:nvPr>
            <p:ph type="body" idx="1"/>
          </p:nvPr>
        </p:nvSpPr>
        <p:spPr/>
        <p:txBody>
          <a:bodyPr/>
          <a:lstStyle/>
          <a:p>
            <a:pPr eaLnBrk="1" hangingPunct="1"/>
            <a:r>
              <a:rPr lang="en-US" altLang="zh-CN">
                <a:ea typeface="宋体" charset="-122"/>
              </a:rPr>
              <a:t>P18</a:t>
            </a:r>
          </a:p>
        </p:txBody>
      </p:sp>
      <p:pic>
        <p:nvPicPr>
          <p:cNvPr id="522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838200" y="1905000"/>
            <a:ext cx="373380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522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5334000" y="2057400"/>
            <a:ext cx="295116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8370"/>
                                        </p:tgtEl>
                                        <p:attrNameLst>
                                          <p:attrName>style.visibility</p:attrName>
                                        </p:attrNameLst>
                                      </p:cBhvr>
                                      <p:to>
                                        <p:strVal val="visible"/>
                                      </p:to>
                                    </p:set>
                                    <p:animEffect transition="in" filter="fade">
                                      <p:cBhvr>
                                        <p:cTn id="7" dur="2000"/>
                                        <p:tgtEl>
                                          <p:spTgt spid="58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1">
                                            <p:txEl>
                                              <p:pRg st="0" end="0"/>
                                            </p:txEl>
                                          </p:spTgt>
                                        </p:tgtEl>
                                        <p:attrNameLst>
                                          <p:attrName>style.visibility</p:attrName>
                                        </p:attrNameLst>
                                      </p:cBhvr>
                                      <p:to>
                                        <p:strVal val="visible"/>
                                      </p:to>
                                    </p:set>
                                    <p:animEffect transition="in" filter="wipe(left)">
                                      <p:cBhvr>
                                        <p:cTn id="12" dur="500"/>
                                        <p:tgtEl>
                                          <p:spTgt spid="583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1"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5939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59395" name="Rectangle 3"/>
          <p:cNvSpPr>
            <a:spLocks noGrp="1" noChangeArrowheads="1"/>
          </p:cNvSpPr>
          <p:nvPr>
            <p:ph type="body" idx="1"/>
          </p:nvPr>
        </p:nvSpPr>
        <p:spPr/>
        <p:txBody>
          <a:bodyPr/>
          <a:lstStyle/>
          <a:p>
            <a:pPr eaLnBrk="1" hangingPunct="1"/>
            <a:r>
              <a:rPr lang="en-US" altLang="zh-CN">
                <a:ea typeface="宋体" charset="-122"/>
              </a:rPr>
              <a:t>P19</a:t>
            </a:r>
          </a:p>
          <a:p>
            <a:pPr eaLnBrk="1" hangingPunct="1"/>
            <a:r>
              <a:rPr lang="en-US" altLang="zh-CN">
                <a:ea typeface="宋体" charset="-122"/>
              </a:rPr>
              <a:t>4.8 </a:t>
            </a:r>
            <a:r>
              <a:rPr lang="zh-CN" altLang="en-US">
                <a:ea typeface="宋体" charset="-122"/>
              </a:rPr>
              <a:t>窄路标志</a:t>
            </a:r>
          </a:p>
          <a:p>
            <a:pPr lvl="1" eaLnBrk="1" hangingPunct="1"/>
            <a:r>
              <a:rPr lang="zh-CN" altLang="en-US" b="1">
                <a:ea typeface="宋体" charset="-122"/>
              </a:rPr>
              <a:t>设在双车道路面宽度缩减为</a:t>
            </a:r>
            <a:r>
              <a:rPr lang="en-US" altLang="zh-CN" b="1">
                <a:ea typeface="宋体" charset="-122"/>
              </a:rPr>
              <a:t>6 m</a:t>
            </a:r>
            <a:r>
              <a:rPr lang="zh-CN" altLang="en-US" b="1">
                <a:ea typeface="宋体" charset="-122"/>
              </a:rPr>
              <a:t>以下的路段起点前方。</a:t>
            </a:r>
          </a:p>
        </p:txBody>
      </p:sp>
      <p:pic>
        <p:nvPicPr>
          <p:cNvPr id="3" name="图片 2">
            <a:extLst>
              <a:ext uri="{FF2B5EF4-FFF2-40B4-BE49-F238E27FC236}">
                <a16:creationId xmlns:a16="http://schemas.microsoft.com/office/drawing/2014/main" id="{F94F657E-C3FA-4C59-C7B8-CE6D754B54A0}"/>
              </a:ext>
            </a:extLst>
          </p:cNvPr>
          <p:cNvPicPr>
            <a:picLocks noChangeAspect="1"/>
          </p:cNvPicPr>
          <p:nvPr/>
        </p:nvPicPr>
        <p:blipFill>
          <a:blip r:embed="rId2"/>
          <a:stretch>
            <a:fillRect/>
          </a:stretch>
        </p:blipFill>
        <p:spPr>
          <a:xfrm>
            <a:off x="1447800" y="3727450"/>
            <a:ext cx="6477674" cy="235823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9394"/>
                                        </p:tgtEl>
                                        <p:attrNameLst>
                                          <p:attrName>style.visibility</p:attrName>
                                        </p:attrNameLst>
                                      </p:cBhvr>
                                      <p:to>
                                        <p:strVal val="visible"/>
                                      </p:to>
                                    </p:set>
                                    <p:animEffect transition="in" filter="fade">
                                      <p:cBhvr>
                                        <p:cTn id="7" dur="2000"/>
                                        <p:tgtEl>
                                          <p:spTgt spid="59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395">
                                            <p:txEl>
                                              <p:pRg st="0" end="0"/>
                                            </p:txEl>
                                          </p:spTgt>
                                        </p:tgtEl>
                                        <p:attrNameLst>
                                          <p:attrName>style.visibility</p:attrName>
                                        </p:attrNameLst>
                                      </p:cBhvr>
                                      <p:to>
                                        <p:strVal val="visible"/>
                                      </p:to>
                                    </p:set>
                                    <p:animEffect transition="in" filter="wipe(left)">
                                      <p:cBhvr>
                                        <p:cTn id="12" dur="500"/>
                                        <p:tgtEl>
                                          <p:spTgt spid="593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395">
                                            <p:txEl>
                                              <p:pRg st="1" end="1"/>
                                            </p:txEl>
                                          </p:spTgt>
                                        </p:tgtEl>
                                        <p:attrNameLst>
                                          <p:attrName>style.visibility</p:attrName>
                                        </p:attrNameLst>
                                      </p:cBhvr>
                                      <p:to>
                                        <p:strVal val="visible"/>
                                      </p:to>
                                    </p:set>
                                    <p:animEffect transition="in" filter="wipe(left)">
                                      <p:cBhvr>
                                        <p:cTn id="17" dur="500"/>
                                        <p:tgtEl>
                                          <p:spTgt spid="59395">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9395">
                                            <p:txEl>
                                              <p:pRg st="2" end="2"/>
                                            </p:txEl>
                                          </p:spTgt>
                                        </p:tgtEl>
                                        <p:attrNameLst>
                                          <p:attrName>style.visibility</p:attrName>
                                        </p:attrNameLst>
                                      </p:cBhvr>
                                      <p:to>
                                        <p:strVal val="visible"/>
                                      </p:to>
                                    </p:set>
                                    <p:animEffect transition="in" filter="wipe(left)">
                                      <p:cBhvr>
                                        <p:cTn id="20" dur="500"/>
                                        <p:tgtEl>
                                          <p:spTgt spid="593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395"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6041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0419" name="Rectangle 3"/>
          <p:cNvSpPr>
            <a:spLocks noGrp="1" noChangeArrowheads="1"/>
          </p:cNvSpPr>
          <p:nvPr>
            <p:ph type="body" idx="1"/>
          </p:nvPr>
        </p:nvSpPr>
        <p:spPr/>
        <p:txBody>
          <a:bodyPr/>
          <a:lstStyle/>
          <a:p>
            <a:pPr eaLnBrk="1" hangingPunct="1"/>
            <a:r>
              <a:rPr lang="en-US" altLang="zh-CN">
                <a:solidFill>
                  <a:schemeClr val="tx1"/>
                </a:solidFill>
                <a:ea typeface="宋体" charset="-122"/>
              </a:rPr>
              <a:t>P20</a:t>
            </a:r>
          </a:p>
          <a:p>
            <a:pPr eaLnBrk="1" hangingPunct="1"/>
            <a:r>
              <a:rPr lang="en-US" altLang="zh-CN">
                <a:solidFill>
                  <a:schemeClr val="tx1"/>
                </a:solidFill>
                <a:ea typeface="宋体" charset="-122"/>
              </a:rPr>
              <a:t>4.9  </a:t>
            </a:r>
            <a:r>
              <a:rPr lang="zh-CN" altLang="en-US">
                <a:solidFill>
                  <a:schemeClr val="tx1"/>
                </a:solidFill>
                <a:ea typeface="宋体" charset="-122"/>
              </a:rPr>
              <a:t>窄桥标志</a:t>
            </a:r>
            <a:r>
              <a:rPr lang="en-US" altLang="zh-CN">
                <a:solidFill>
                  <a:schemeClr val="tx1"/>
                </a:solidFill>
                <a:ea typeface="宋体" charset="-122"/>
              </a:rPr>
              <a:t>(</a:t>
            </a:r>
            <a:r>
              <a:rPr lang="zh-CN" altLang="en-US">
                <a:solidFill>
                  <a:schemeClr val="tx1"/>
                </a:solidFill>
                <a:ea typeface="宋体" charset="-122"/>
              </a:rPr>
              <a:t>图</a:t>
            </a:r>
            <a:r>
              <a:rPr lang="en-US" altLang="zh-CN">
                <a:solidFill>
                  <a:schemeClr val="tx1"/>
                </a:solidFill>
                <a:ea typeface="宋体" charset="-122"/>
              </a:rPr>
              <a:t>24)</a:t>
            </a:r>
          </a:p>
          <a:p>
            <a:pPr eaLnBrk="1" hangingPunct="1"/>
            <a:r>
              <a:rPr lang="zh-CN" altLang="en-US">
                <a:solidFill>
                  <a:schemeClr val="tx1"/>
                </a:solidFill>
                <a:ea typeface="宋体" charset="-122"/>
              </a:rPr>
              <a:t>设在桥面净宽较两端路面宽度变窄，且桥的净宽小于</a:t>
            </a:r>
            <a:r>
              <a:rPr lang="en-US" altLang="zh-CN">
                <a:solidFill>
                  <a:schemeClr val="tx1"/>
                </a:solidFill>
                <a:ea typeface="宋体" charset="-122"/>
              </a:rPr>
              <a:t>6 m</a:t>
            </a:r>
            <a:r>
              <a:rPr lang="zh-CN" altLang="en-US">
                <a:solidFill>
                  <a:schemeClr val="tx1"/>
                </a:solidFill>
                <a:ea typeface="宋体" charset="-122"/>
              </a:rPr>
              <a:t>的桥梁以前适当位置。</a:t>
            </a:r>
          </a:p>
        </p:txBody>
      </p:sp>
      <p:pic>
        <p:nvPicPr>
          <p:cNvPr id="542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352800" y="3886200"/>
            <a:ext cx="19653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0418"/>
                                        </p:tgtEl>
                                        <p:attrNameLst>
                                          <p:attrName>style.visibility</p:attrName>
                                        </p:attrNameLst>
                                      </p:cBhvr>
                                      <p:to>
                                        <p:strVal val="visible"/>
                                      </p:to>
                                    </p:set>
                                    <p:animEffect transition="in" filter="fade">
                                      <p:cBhvr>
                                        <p:cTn id="7" dur="2000"/>
                                        <p:tgtEl>
                                          <p:spTgt spid="60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19">
                                            <p:txEl>
                                              <p:pRg st="0" end="0"/>
                                            </p:txEl>
                                          </p:spTgt>
                                        </p:tgtEl>
                                        <p:attrNameLst>
                                          <p:attrName>style.visibility</p:attrName>
                                        </p:attrNameLst>
                                      </p:cBhvr>
                                      <p:to>
                                        <p:strVal val="visible"/>
                                      </p:to>
                                    </p:set>
                                    <p:animEffect transition="in" filter="wipe(left)">
                                      <p:cBhvr>
                                        <p:cTn id="12" dur="500"/>
                                        <p:tgtEl>
                                          <p:spTgt spid="604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19">
                                            <p:txEl>
                                              <p:pRg st="1" end="1"/>
                                            </p:txEl>
                                          </p:spTgt>
                                        </p:tgtEl>
                                        <p:attrNameLst>
                                          <p:attrName>style.visibility</p:attrName>
                                        </p:attrNameLst>
                                      </p:cBhvr>
                                      <p:to>
                                        <p:strVal val="visible"/>
                                      </p:to>
                                    </p:set>
                                    <p:animEffect transition="in" filter="wipe(left)">
                                      <p:cBhvr>
                                        <p:cTn id="17" dur="500"/>
                                        <p:tgtEl>
                                          <p:spTgt spid="6041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419">
                                            <p:txEl>
                                              <p:pRg st="2" end="2"/>
                                            </p:txEl>
                                          </p:spTgt>
                                        </p:tgtEl>
                                        <p:attrNameLst>
                                          <p:attrName>style.visibility</p:attrName>
                                        </p:attrNameLst>
                                      </p:cBhvr>
                                      <p:to>
                                        <p:strVal val="visible"/>
                                      </p:to>
                                    </p:set>
                                    <p:animEffect transition="in" filter="wipe(left)">
                                      <p:cBhvr>
                                        <p:cTn id="22" dur="500"/>
                                        <p:tgtEl>
                                          <p:spTgt spid="604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0419"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6144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1443" name="Rectangle 3"/>
          <p:cNvSpPr>
            <a:spLocks noGrp="1" noChangeArrowheads="1"/>
          </p:cNvSpPr>
          <p:nvPr>
            <p:ph type="body" idx="1"/>
          </p:nvPr>
        </p:nvSpPr>
        <p:spPr/>
        <p:txBody>
          <a:bodyPr/>
          <a:lstStyle/>
          <a:p>
            <a:pPr eaLnBrk="1" hangingPunct="1"/>
            <a:r>
              <a:rPr lang="en-US" altLang="zh-CN">
                <a:ea typeface="宋体" charset="-122"/>
              </a:rPr>
              <a:t>4.10</a:t>
            </a:r>
            <a:r>
              <a:rPr lang="zh-CN" altLang="en-US">
                <a:ea typeface="宋体" charset="-122"/>
              </a:rPr>
              <a:t>双向交通标志</a:t>
            </a:r>
            <a:r>
              <a:rPr lang="en-US" altLang="zh-CN">
                <a:ea typeface="宋体" charset="-122"/>
              </a:rPr>
              <a:t>(</a:t>
            </a:r>
            <a:r>
              <a:rPr lang="zh-CN" altLang="en-US">
                <a:ea typeface="宋体" charset="-122"/>
              </a:rPr>
              <a:t>图</a:t>
            </a:r>
            <a:r>
              <a:rPr lang="en-US" altLang="zh-CN">
                <a:ea typeface="宋体" charset="-122"/>
              </a:rPr>
              <a:t>25)</a:t>
            </a:r>
          </a:p>
          <a:p>
            <a:pPr lvl="1" eaLnBrk="1" hangingPunct="1"/>
            <a:r>
              <a:rPr lang="zh-CN" altLang="en-US" b="1">
                <a:ea typeface="宋体" charset="-122"/>
              </a:rPr>
              <a:t>用以提示车辆驾驶人注愆会车。设在由双向分离行驶。因某种原因出现临时性或永久性的不分离双向行驶的路段，或由单向行驶进入双向行驶的路段以前适当位置。</a:t>
            </a:r>
          </a:p>
          <a:p>
            <a:pPr lvl="1" eaLnBrk="1" hangingPunct="1"/>
            <a:r>
              <a:rPr lang="zh-CN" altLang="en-US" b="1">
                <a:ea typeface="宋体" charset="-122"/>
              </a:rPr>
              <a:t>用在立交的无隔离栏双向匝道。</a:t>
            </a:r>
          </a:p>
        </p:txBody>
      </p:sp>
      <p:pic>
        <p:nvPicPr>
          <p:cNvPr id="553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276600" y="4191000"/>
            <a:ext cx="2411413"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1442"/>
                                        </p:tgtEl>
                                        <p:attrNameLst>
                                          <p:attrName>style.visibility</p:attrName>
                                        </p:attrNameLst>
                                      </p:cBhvr>
                                      <p:to>
                                        <p:strVal val="visible"/>
                                      </p:to>
                                    </p:set>
                                    <p:animEffect transition="in" filter="fade">
                                      <p:cBhvr>
                                        <p:cTn id="7" dur="2000"/>
                                        <p:tgtEl>
                                          <p:spTgt spid="61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43">
                                            <p:txEl>
                                              <p:pRg st="0" end="0"/>
                                            </p:txEl>
                                          </p:spTgt>
                                        </p:tgtEl>
                                        <p:attrNameLst>
                                          <p:attrName>style.visibility</p:attrName>
                                        </p:attrNameLst>
                                      </p:cBhvr>
                                      <p:to>
                                        <p:strVal val="visible"/>
                                      </p:to>
                                    </p:set>
                                    <p:animEffect transition="in" filter="wipe(left)">
                                      <p:cBhvr>
                                        <p:cTn id="12" dur="500"/>
                                        <p:tgtEl>
                                          <p:spTgt spid="6144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1443">
                                            <p:txEl>
                                              <p:pRg st="1" end="1"/>
                                            </p:txEl>
                                          </p:spTgt>
                                        </p:tgtEl>
                                        <p:attrNameLst>
                                          <p:attrName>style.visibility</p:attrName>
                                        </p:attrNameLst>
                                      </p:cBhvr>
                                      <p:to>
                                        <p:strVal val="visible"/>
                                      </p:to>
                                    </p:set>
                                    <p:animEffect transition="in" filter="wipe(left)">
                                      <p:cBhvr>
                                        <p:cTn id="15" dur="500"/>
                                        <p:tgtEl>
                                          <p:spTgt spid="6144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1443">
                                            <p:txEl>
                                              <p:pRg st="2" end="2"/>
                                            </p:txEl>
                                          </p:spTgt>
                                        </p:tgtEl>
                                        <p:attrNameLst>
                                          <p:attrName>style.visibility</p:attrName>
                                        </p:attrNameLst>
                                      </p:cBhvr>
                                      <p:to>
                                        <p:strVal val="visible"/>
                                      </p:to>
                                    </p:set>
                                    <p:animEffect transition="in" filter="wipe(left)">
                                      <p:cBhvr>
                                        <p:cTn id="18" dur="500"/>
                                        <p:tgtEl>
                                          <p:spTgt spid="614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14338"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1433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92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3950"/>
            <a:ext cx="912495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20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14339">
                                            <p:txEl>
                                              <p:pRg st="0" end="0"/>
                                            </p:txEl>
                                          </p:spTgt>
                                        </p:tgtEl>
                                        <p:attrNameLst>
                                          <p:attrName>style.visibility</p:attrName>
                                        </p:attrNameLst>
                                      </p:cBhvr>
                                      <p:to>
                                        <p:strVal val="visible"/>
                                      </p:to>
                                    </p:set>
                                    <p:animEffect transition="in" filter="wipe(left)">
                                      <p:cBhvr>
                                        <p:cTn id="12" dur="500"/>
                                        <p:tgtEl>
                                          <p:spTgt spid="14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6246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2467" name="Rectangle 3"/>
          <p:cNvSpPr>
            <a:spLocks noGrp="1" noChangeArrowheads="1"/>
          </p:cNvSpPr>
          <p:nvPr>
            <p:ph type="body" idx="1"/>
          </p:nvPr>
        </p:nvSpPr>
        <p:spPr/>
        <p:txBody>
          <a:bodyPr/>
          <a:lstStyle/>
          <a:p>
            <a:pPr eaLnBrk="1" hangingPunct="1"/>
            <a:r>
              <a:rPr lang="en-US" altLang="zh-CN">
                <a:ea typeface="宋体" charset="-122"/>
              </a:rPr>
              <a:t> </a:t>
            </a:r>
            <a:r>
              <a:rPr lang="zh-CN" altLang="en-US">
                <a:ea typeface="宋体" charset="-122"/>
              </a:rPr>
              <a:t>注意行人标志</a:t>
            </a:r>
            <a:r>
              <a:rPr lang="en-US" altLang="zh-CN">
                <a:ea typeface="宋体" charset="-122"/>
              </a:rPr>
              <a:t>(</a:t>
            </a:r>
            <a:r>
              <a:rPr lang="zh-CN" altLang="en-US">
                <a:ea typeface="宋体" charset="-122"/>
              </a:rPr>
              <a:t>图</a:t>
            </a:r>
            <a:r>
              <a:rPr lang="en-US" altLang="zh-CN">
                <a:ea typeface="宋体" charset="-122"/>
              </a:rPr>
              <a:t>26)</a:t>
            </a:r>
          </a:p>
          <a:p>
            <a:pPr lvl="1" eaLnBrk="1" hangingPunct="1"/>
            <a:r>
              <a:rPr lang="zh-CN" altLang="en-US" b="1">
                <a:ea typeface="宋体" charset="-122"/>
              </a:rPr>
              <a:t>用以警告车辆驾驶入减速慢行，注意行人。设在行人密集或不易被驾驶员发现的人行横道线以前适当位置。城市中心区街道或设有信号灯处可不设。标志底色可采用荧光黄绿色。</a:t>
            </a:r>
          </a:p>
          <a:p>
            <a:pPr lvl="1" eaLnBrk="1" hangingPunct="1"/>
            <a:r>
              <a:rPr lang="zh-CN" altLang="en-US" b="1">
                <a:ea typeface="宋体" charset="-122"/>
              </a:rPr>
              <a:t>是给驾驶员看的</a:t>
            </a:r>
          </a:p>
          <a:p>
            <a:pPr eaLnBrk="1" hangingPunct="1"/>
            <a:endParaRPr lang="en-US" altLang="zh-CN">
              <a:ea typeface="宋体" charset="-122"/>
            </a:endParaRPr>
          </a:p>
        </p:txBody>
      </p:sp>
      <p:pic>
        <p:nvPicPr>
          <p:cNvPr id="563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2209800" y="4419600"/>
            <a:ext cx="5054600"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2466"/>
                                        </p:tgtEl>
                                        <p:attrNameLst>
                                          <p:attrName>style.visibility</p:attrName>
                                        </p:attrNameLst>
                                      </p:cBhvr>
                                      <p:to>
                                        <p:strVal val="visible"/>
                                      </p:to>
                                    </p:set>
                                    <p:animEffect transition="in" filter="fade">
                                      <p:cBhvr>
                                        <p:cTn id="7" dur="2000"/>
                                        <p:tgtEl>
                                          <p:spTgt spid="62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67">
                                            <p:txEl>
                                              <p:pRg st="0" end="0"/>
                                            </p:txEl>
                                          </p:spTgt>
                                        </p:tgtEl>
                                        <p:attrNameLst>
                                          <p:attrName>style.visibility</p:attrName>
                                        </p:attrNameLst>
                                      </p:cBhvr>
                                      <p:to>
                                        <p:strVal val="visible"/>
                                      </p:to>
                                    </p:set>
                                    <p:animEffect transition="in" filter="wipe(left)">
                                      <p:cBhvr>
                                        <p:cTn id="12" dur="500"/>
                                        <p:tgtEl>
                                          <p:spTgt spid="62467">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467">
                                            <p:txEl>
                                              <p:pRg st="1" end="1"/>
                                            </p:txEl>
                                          </p:spTgt>
                                        </p:tgtEl>
                                        <p:attrNameLst>
                                          <p:attrName>style.visibility</p:attrName>
                                        </p:attrNameLst>
                                      </p:cBhvr>
                                      <p:to>
                                        <p:strVal val="visible"/>
                                      </p:to>
                                    </p:set>
                                    <p:animEffect transition="in" filter="wipe(left)">
                                      <p:cBhvr>
                                        <p:cTn id="15" dur="500"/>
                                        <p:tgtEl>
                                          <p:spTgt spid="62467">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2467">
                                            <p:txEl>
                                              <p:pRg st="2" end="2"/>
                                            </p:txEl>
                                          </p:spTgt>
                                        </p:tgtEl>
                                        <p:attrNameLst>
                                          <p:attrName>style.visibility</p:attrName>
                                        </p:attrNameLst>
                                      </p:cBhvr>
                                      <p:to>
                                        <p:strVal val="visible"/>
                                      </p:to>
                                    </p:set>
                                    <p:animEffect transition="in" filter="wipe(left)">
                                      <p:cBhvr>
                                        <p:cTn id="18" dur="500"/>
                                        <p:tgtEl>
                                          <p:spTgt spid="62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62467"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6349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3491" name="Rectangle 3"/>
          <p:cNvSpPr>
            <a:spLocks noGrp="1" noChangeArrowheads="1"/>
          </p:cNvSpPr>
          <p:nvPr>
            <p:ph type="body" idx="1"/>
          </p:nvPr>
        </p:nvSpPr>
        <p:spPr/>
        <p:txBody>
          <a:bodyPr/>
          <a:lstStyle/>
          <a:p>
            <a:pPr eaLnBrk="1" hangingPunct="1"/>
            <a:r>
              <a:rPr lang="zh-CN" altLang="en-US">
                <a:ea typeface="宋体" charset="-122"/>
              </a:rPr>
              <a:t>指示人行横道的位置，是给行人看的。</a:t>
            </a:r>
          </a:p>
        </p:txBody>
      </p:sp>
      <p:pic>
        <p:nvPicPr>
          <p:cNvPr id="573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124200" y="2895600"/>
            <a:ext cx="2570163" cy="250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3490"/>
                                        </p:tgtEl>
                                        <p:attrNameLst>
                                          <p:attrName>style.visibility</p:attrName>
                                        </p:attrNameLst>
                                      </p:cBhvr>
                                      <p:to>
                                        <p:strVal val="visible"/>
                                      </p:to>
                                    </p:set>
                                    <p:animEffect transition="in" filter="fade">
                                      <p:cBhvr>
                                        <p:cTn id="7" dur="2000"/>
                                        <p:tgtEl>
                                          <p:spTgt spid="63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1">
                                            <p:txEl>
                                              <p:pRg st="0" end="0"/>
                                            </p:txEl>
                                          </p:spTgt>
                                        </p:tgtEl>
                                        <p:attrNameLst>
                                          <p:attrName>style.visibility</p:attrName>
                                        </p:attrNameLst>
                                      </p:cBhvr>
                                      <p:to>
                                        <p:strVal val="visible"/>
                                      </p:to>
                                    </p:set>
                                    <p:animEffect transition="in" filter="wipe(left)">
                                      <p:cBhvr>
                                        <p:cTn id="12" dur="500"/>
                                        <p:tgtEl>
                                          <p:spTgt spid="634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63491"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7373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3731" name="Rectangle 3"/>
          <p:cNvSpPr>
            <a:spLocks noGrp="1" noChangeArrowheads="1"/>
          </p:cNvSpPr>
          <p:nvPr>
            <p:ph type="body" idx="1"/>
          </p:nvPr>
        </p:nvSpPr>
        <p:spPr/>
        <p:txBody>
          <a:bodyPr/>
          <a:lstStyle/>
          <a:p>
            <a:pPr eaLnBrk="1" hangingPunct="1"/>
            <a:r>
              <a:rPr lang="zh-CN" altLang="en-US">
                <a:ea typeface="宋体" charset="-122"/>
              </a:rPr>
              <a:t>注意信号灯标志</a:t>
            </a:r>
          </a:p>
          <a:p>
            <a:pPr lvl="1" eaLnBrk="1" hangingPunct="1"/>
            <a:r>
              <a:rPr lang="zh-CN" altLang="en-US">
                <a:ea typeface="宋体" charset="-122"/>
              </a:rPr>
              <a:t>设置在不易发现信号灯的交叉口口</a:t>
            </a:r>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657600" y="3217863"/>
            <a:ext cx="26670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3730"/>
                                        </p:tgtEl>
                                        <p:attrNameLst>
                                          <p:attrName>style.visibility</p:attrName>
                                        </p:attrNameLst>
                                      </p:cBhvr>
                                      <p:to>
                                        <p:strVal val="visible"/>
                                      </p:to>
                                    </p:set>
                                    <p:animEffect transition="in" filter="fade">
                                      <p:cBhvr>
                                        <p:cTn id="7" dur="2000"/>
                                        <p:tgtEl>
                                          <p:spTgt spid="73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731">
                                            <p:txEl>
                                              <p:pRg st="0" end="0"/>
                                            </p:txEl>
                                          </p:spTgt>
                                        </p:tgtEl>
                                        <p:attrNameLst>
                                          <p:attrName>style.visibility</p:attrName>
                                        </p:attrNameLst>
                                      </p:cBhvr>
                                      <p:to>
                                        <p:strVal val="visible"/>
                                      </p:to>
                                    </p:set>
                                    <p:animEffect transition="in" filter="wipe(left)">
                                      <p:cBhvr>
                                        <p:cTn id="12" dur="500"/>
                                        <p:tgtEl>
                                          <p:spTgt spid="73731">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3731">
                                            <p:txEl>
                                              <p:pRg st="1" end="1"/>
                                            </p:txEl>
                                          </p:spTgt>
                                        </p:tgtEl>
                                        <p:attrNameLst>
                                          <p:attrName>style.visibility</p:attrName>
                                        </p:attrNameLst>
                                      </p:cBhvr>
                                      <p:to>
                                        <p:strVal val="visible"/>
                                      </p:to>
                                    </p:set>
                                    <p:animEffect transition="in" filter="wipe(left)">
                                      <p:cBhvr>
                                        <p:cTn id="15" dur="500"/>
                                        <p:tgtEl>
                                          <p:spTgt spid="737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p:bldP spid="73731"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6451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4515" name="Rectangle 3"/>
          <p:cNvSpPr>
            <a:spLocks noGrp="1" noChangeArrowheads="1"/>
          </p:cNvSpPr>
          <p:nvPr>
            <p:ph type="body" idx="1"/>
          </p:nvPr>
        </p:nvSpPr>
        <p:spPr>
          <a:xfrm>
            <a:off x="381000" y="1447801"/>
            <a:ext cx="8229600" cy="2514600"/>
          </a:xfrm>
        </p:spPr>
        <p:txBody>
          <a:bodyPr/>
          <a:lstStyle/>
          <a:p>
            <a:pPr eaLnBrk="1" hangingPunct="1"/>
            <a:r>
              <a:rPr lang="zh-CN" altLang="en-US" dirty="0">
                <a:ea typeface="宋体" charset="-122"/>
              </a:rPr>
              <a:t>隧道开车灯标志</a:t>
            </a:r>
          </a:p>
          <a:p>
            <a:pPr lvl="1" eaLnBrk="1" hangingPunct="1"/>
            <a:r>
              <a:rPr lang="en-US" altLang="zh-CN" b="1" dirty="0">
                <a:ea typeface="宋体" charset="-122"/>
              </a:rPr>
              <a:t>2009</a:t>
            </a:r>
            <a:r>
              <a:rPr lang="zh-CN" altLang="en-US" b="1" dirty="0">
                <a:ea typeface="宋体" charset="-122"/>
              </a:rPr>
              <a:t>年国标隧道标志</a:t>
            </a:r>
            <a:r>
              <a:rPr lang="en-US" altLang="zh-CN" b="1" dirty="0">
                <a:ea typeface="宋体" charset="-122"/>
              </a:rPr>
              <a:t>(</a:t>
            </a:r>
            <a:r>
              <a:rPr lang="zh-CN" altLang="en-US" b="1" dirty="0">
                <a:ea typeface="宋体" charset="-122"/>
              </a:rPr>
              <a:t>警</a:t>
            </a:r>
            <a:r>
              <a:rPr lang="en-US" altLang="zh-CN" b="1" dirty="0">
                <a:ea typeface="宋体" charset="-122"/>
              </a:rPr>
              <a:t>21)</a:t>
            </a:r>
            <a:r>
              <a:rPr lang="zh-CN" altLang="en-US" b="1" dirty="0">
                <a:ea typeface="宋体" charset="-122"/>
              </a:rPr>
              <a:t>和隧道开车灯标志</a:t>
            </a:r>
            <a:r>
              <a:rPr lang="en-US" altLang="zh-CN" b="1" dirty="0">
                <a:ea typeface="宋体" charset="-122"/>
              </a:rPr>
              <a:t>(</a:t>
            </a:r>
            <a:r>
              <a:rPr lang="zh-CN" altLang="en-US" b="1" dirty="0">
                <a:ea typeface="宋体" charset="-122"/>
              </a:rPr>
              <a:t>警</a:t>
            </a:r>
            <a:r>
              <a:rPr lang="en-US" altLang="zh-CN" b="1" dirty="0">
                <a:ea typeface="宋体" charset="-122"/>
              </a:rPr>
              <a:t>40)</a:t>
            </a:r>
            <a:r>
              <a:rPr lang="zh-CN" altLang="en-US" b="1" dirty="0">
                <a:ea typeface="宋体" charset="-122"/>
              </a:rPr>
              <a:t>以及</a:t>
            </a:r>
            <a:r>
              <a:rPr lang="en-US" altLang="zh-CN" b="1" dirty="0">
                <a:ea typeface="宋体" charset="-122"/>
              </a:rPr>
              <a:t>2022</a:t>
            </a:r>
            <a:r>
              <a:rPr lang="zh-CN" altLang="en-US" b="1" dirty="0">
                <a:ea typeface="宋体" charset="-122"/>
              </a:rPr>
              <a:t>年国标。</a:t>
            </a:r>
          </a:p>
          <a:p>
            <a:pPr eaLnBrk="1" hangingPunct="1"/>
            <a:endParaRPr lang="en-US" altLang="zh-CN" dirty="0">
              <a:ea typeface="宋体" charset="-122"/>
            </a:endParaRPr>
          </a:p>
        </p:txBody>
      </p:sp>
      <p:pic>
        <p:nvPicPr>
          <p:cNvPr id="593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2904273" y="3429000"/>
            <a:ext cx="2506663"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3" name="图片 2">
            <a:extLst>
              <a:ext uri="{FF2B5EF4-FFF2-40B4-BE49-F238E27FC236}">
                <a16:creationId xmlns:a16="http://schemas.microsoft.com/office/drawing/2014/main" id="{0B266546-B77F-D841-589B-215D708B7B67}"/>
              </a:ext>
            </a:extLst>
          </p:cNvPr>
          <p:cNvPicPr>
            <a:picLocks noChangeAspect="1"/>
          </p:cNvPicPr>
          <p:nvPr/>
        </p:nvPicPr>
        <p:blipFill>
          <a:blip r:embed="rId3"/>
          <a:stretch>
            <a:fillRect/>
          </a:stretch>
        </p:blipFill>
        <p:spPr>
          <a:xfrm>
            <a:off x="579031" y="3657600"/>
            <a:ext cx="2127211" cy="1928346"/>
          </a:xfrm>
          <a:prstGeom prst="rect">
            <a:avLst/>
          </a:prstGeom>
        </p:spPr>
      </p:pic>
      <p:pic>
        <p:nvPicPr>
          <p:cNvPr id="4" name="图片 3">
            <a:extLst>
              <a:ext uri="{FF2B5EF4-FFF2-40B4-BE49-F238E27FC236}">
                <a16:creationId xmlns:a16="http://schemas.microsoft.com/office/drawing/2014/main" id="{E632D6D3-515E-2F9B-5CC7-5171D5BCDC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3594" y="3829007"/>
            <a:ext cx="1817348" cy="1742371"/>
          </a:xfrm>
          <a:prstGeom prst="rect">
            <a:avLst/>
          </a:prstGeom>
          <a:noFill/>
          <a:ln>
            <a:noFill/>
          </a:ln>
        </p:spPr>
      </p:pic>
      <p:sp>
        <p:nvSpPr>
          <p:cNvPr id="2" name="文本框 1">
            <a:extLst>
              <a:ext uri="{FF2B5EF4-FFF2-40B4-BE49-F238E27FC236}">
                <a16:creationId xmlns:a16="http://schemas.microsoft.com/office/drawing/2014/main" id="{AE80045E-75AB-9A28-D2BE-1E9F65016199}"/>
              </a:ext>
            </a:extLst>
          </p:cNvPr>
          <p:cNvSpPr txBox="1"/>
          <p:nvPr/>
        </p:nvSpPr>
        <p:spPr>
          <a:xfrm>
            <a:off x="3048000" y="5727068"/>
            <a:ext cx="2439136" cy="381000"/>
          </a:xfrm>
          <a:prstGeom prst="rect">
            <a:avLst/>
          </a:prstGeom>
          <a:noFill/>
        </p:spPr>
        <p:txBody>
          <a:bodyPr wrap="square" rtlCol="0">
            <a:spAutoFit/>
          </a:bodyPr>
          <a:lstStyle/>
          <a:p>
            <a:r>
              <a:rPr lang="zh-CN" altLang="en-US" b="1" dirty="0"/>
              <a:t>老国标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4514"/>
                                        </p:tgtEl>
                                        <p:attrNameLst>
                                          <p:attrName>style.visibility</p:attrName>
                                        </p:attrNameLst>
                                      </p:cBhvr>
                                      <p:to>
                                        <p:strVal val="visible"/>
                                      </p:to>
                                    </p:set>
                                    <p:animEffect transition="in" filter="fade">
                                      <p:cBhvr>
                                        <p:cTn id="7" dur="2000"/>
                                        <p:tgtEl>
                                          <p:spTgt spid="645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515">
                                            <p:txEl>
                                              <p:pRg st="0" end="0"/>
                                            </p:txEl>
                                          </p:spTgt>
                                        </p:tgtEl>
                                        <p:attrNameLst>
                                          <p:attrName>style.visibility</p:attrName>
                                        </p:attrNameLst>
                                      </p:cBhvr>
                                      <p:to>
                                        <p:strVal val="visible"/>
                                      </p:to>
                                    </p:set>
                                    <p:animEffect transition="in" filter="wipe(left)">
                                      <p:cBhvr>
                                        <p:cTn id="12" dur="500"/>
                                        <p:tgtEl>
                                          <p:spTgt spid="6451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4515">
                                            <p:txEl>
                                              <p:pRg st="1" end="1"/>
                                            </p:txEl>
                                          </p:spTgt>
                                        </p:tgtEl>
                                        <p:attrNameLst>
                                          <p:attrName>style.visibility</p:attrName>
                                        </p:attrNameLst>
                                      </p:cBhvr>
                                      <p:to>
                                        <p:strVal val="visible"/>
                                      </p:to>
                                    </p:set>
                                    <p:animEffect transition="in" filter="wipe(left)">
                                      <p:cBhvr>
                                        <p:cTn id="15" dur="500"/>
                                        <p:tgtEl>
                                          <p:spTgt spid="645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P spid="64515" grpId="0" build="p"/>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6553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5539" name="Rectangle 3"/>
          <p:cNvSpPr>
            <a:spLocks noGrp="1" noChangeArrowheads="1"/>
          </p:cNvSpPr>
          <p:nvPr>
            <p:ph type="body" idx="1"/>
          </p:nvPr>
        </p:nvSpPr>
        <p:spPr>
          <a:xfrm>
            <a:off x="381000" y="1143000"/>
            <a:ext cx="8229600" cy="4716463"/>
          </a:xfrm>
        </p:spPr>
        <p:txBody>
          <a:bodyPr/>
          <a:lstStyle/>
          <a:p>
            <a:pPr eaLnBrk="1" hangingPunct="1"/>
            <a:r>
              <a:rPr lang="zh-CN" altLang="en-US" dirty="0">
                <a:ea typeface="宋体" charset="-122"/>
              </a:rPr>
              <a:t>潮汐交通标志</a:t>
            </a:r>
          </a:p>
          <a:p>
            <a:pPr lvl="1" eaLnBrk="1" hangingPunct="1"/>
            <a:r>
              <a:rPr lang="zh-CN" altLang="en-US" b="1" dirty="0">
                <a:ea typeface="宋体" charset="-122"/>
              </a:rPr>
              <a:t>用以警告车辆驾驶人注意前方为潮汐车道。设在潮汐车道路段起点前适当位置。</a:t>
            </a:r>
          </a:p>
          <a:p>
            <a:pPr lvl="1" eaLnBrk="1" hangingPunct="1"/>
            <a:r>
              <a:rPr lang="zh-CN" altLang="en-US" b="1" dirty="0">
                <a:ea typeface="宋体" charset="-122"/>
              </a:rPr>
              <a:t>注：潮汐车道设置位置、行驶方向变换时间等，需提前向社会告知。</a:t>
            </a:r>
          </a:p>
          <a:p>
            <a:pPr lvl="1" eaLnBrk="1" hangingPunct="1"/>
            <a:r>
              <a:rPr lang="zh-CN" altLang="en-US" b="1" dirty="0">
                <a:ea typeface="宋体" charset="-122"/>
              </a:rPr>
              <a:t>是否有实际意义？需很多辅助标志才能实施</a:t>
            </a:r>
          </a:p>
        </p:txBody>
      </p:sp>
      <p:pic>
        <p:nvPicPr>
          <p:cNvPr id="604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4876800" y="4038600"/>
            <a:ext cx="2443163"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5538"/>
                                        </p:tgtEl>
                                        <p:attrNameLst>
                                          <p:attrName>style.visibility</p:attrName>
                                        </p:attrNameLst>
                                      </p:cBhvr>
                                      <p:to>
                                        <p:strVal val="visible"/>
                                      </p:to>
                                    </p:set>
                                    <p:animEffect transition="in" filter="fade">
                                      <p:cBhvr>
                                        <p:cTn id="7" dur="2000"/>
                                        <p:tgtEl>
                                          <p:spTgt spid="6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39">
                                            <p:txEl>
                                              <p:pRg st="0" end="0"/>
                                            </p:txEl>
                                          </p:spTgt>
                                        </p:tgtEl>
                                        <p:attrNameLst>
                                          <p:attrName>style.visibility</p:attrName>
                                        </p:attrNameLst>
                                      </p:cBhvr>
                                      <p:to>
                                        <p:strVal val="visible"/>
                                      </p:to>
                                    </p:set>
                                    <p:animEffect transition="in" filter="wipe(left)">
                                      <p:cBhvr>
                                        <p:cTn id="12" dur="500"/>
                                        <p:tgtEl>
                                          <p:spTgt spid="65539">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5539">
                                            <p:txEl>
                                              <p:pRg st="1" end="1"/>
                                            </p:txEl>
                                          </p:spTgt>
                                        </p:tgtEl>
                                        <p:attrNameLst>
                                          <p:attrName>style.visibility</p:attrName>
                                        </p:attrNameLst>
                                      </p:cBhvr>
                                      <p:to>
                                        <p:strVal val="visible"/>
                                      </p:to>
                                    </p:set>
                                    <p:animEffect transition="in" filter="wipe(left)">
                                      <p:cBhvr>
                                        <p:cTn id="15" dur="500"/>
                                        <p:tgtEl>
                                          <p:spTgt spid="65539">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5539">
                                            <p:txEl>
                                              <p:pRg st="2" end="2"/>
                                            </p:txEl>
                                          </p:spTgt>
                                        </p:tgtEl>
                                        <p:attrNameLst>
                                          <p:attrName>style.visibility</p:attrName>
                                        </p:attrNameLst>
                                      </p:cBhvr>
                                      <p:to>
                                        <p:strVal val="visible"/>
                                      </p:to>
                                    </p:set>
                                    <p:animEffect transition="in" filter="wipe(left)">
                                      <p:cBhvr>
                                        <p:cTn id="18" dur="500"/>
                                        <p:tgtEl>
                                          <p:spTgt spid="65539">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5539">
                                            <p:txEl>
                                              <p:pRg st="3" end="3"/>
                                            </p:txEl>
                                          </p:spTgt>
                                        </p:tgtEl>
                                        <p:attrNameLst>
                                          <p:attrName>style.visibility</p:attrName>
                                        </p:attrNameLst>
                                      </p:cBhvr>
                                      <p:to>
                                        <p:strVal val="visible"/>
                                      </p:to>
                                    </p:set>
                                    <p:animEffect transition="in" filter="wipe(left)">
                                      <p:cBhvr>
                                        <p:cTn id="21" dur="500"/>
                                        <p:tgtEl>
                                          <p:spTgt spid="655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9"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6861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8611" name="Rectangle 3"/>
          <p:cNvSpPr>
            <a:spLocks noGrp="1" noChangeArrowheads="1"/>
          </p:cNvSpPr>
          <p:nvPr>
            <p:ph type="body" idx="1"/>
          </p:nvPr>
        </p:nvSpPr>
        <p:spPr/>
        <p:txBody>
          <a:bodyPr/>
          <a:lstStyle/>
          <a:p>
            <a:pPr eaLnBrk="1" hangingPunct="1"/>
            <a:r>
              <a:rPr lang="zh-CN" altLang="en-US">
                <a:ea typeface="宋体" charset="-122"/>
              </a:rPr>
              <a:t>注意分离式道路标志</a:t>
            </a:r>
          </a:p>
        </p:txBody>
      </p:sp>
      <p:pic>
        <p:nvPicPr>
          <p:cNvPr id="614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990600" y="2743200"/>
            <a:ext cx="6742113"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8610"/>
                                        </p:tgtEl>
                                        <p:attrNameLst>
                                          <p:attrName>style.visibility</p:attrName>
                                        </p:attrNameLst>
                                      </p:cBhvr>
                                      <p:to>
                                        <p:strVal val="visible"/>
                                      </p:to>
                                    </p:set>
                                    <p:animEffect transition="in" filter="fade">
                                      <p:cBhvr>
                                        <p:cTn id="7" dur="2000"/>
                                        <p:tgtEl>
                                          <p:spTgt spid="68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11">
                                            <p:txEl>
                                              <p:pRg st="0" end="0"/>
                                            </p:txEl>
                                          </p:spTgt>
                                        </p:tgtEl>
                                        <p:attrNameLst>
                                          <p:attrName>style.visibility</p:attrName>
                                        </p:attrNameLst>
                                      </p:cBhvr>
                                      <p:to>
                                        <p:strVal val="visible"/>
                                      </p:to>
                                    </p:set>
                                    <p:animEffect transition="in" filter="wipe(left)">
                                      <p:cBhvr>
                                        <p:cTn id="12" dur="500"/>
                                        <p:tgtEl>
                                          <p:spTgt spid="686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p:bldP spid="68611"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7475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4755" name="Rectangle 3"/>
          <p:cNvSpPr>
            <a:spLocks noGrp="1" noChangeArrowheads="1"/>
          </p:cNvSpPr>
          <p:nvPr>
            <p:ph type="body" idx="1"/>
          </p:nvPr>
        </p:nvSpPr>
        <p:spPr/>
        <p:txBody>
          <a:bodyPr/>
          <a:lstStyle/>
          <a:p>
            <a:pPr eaLnBrk="1" hangingPunct="1"/>
            <a:r>
              <a:rPr lang="zh-CN" altLang="en-US" b="0">
                <a:ea typeface="宋体" charset="-122"/>
              </a:rPr>
              <a:t>保持车距</a:t>
            </a:r>
          </a:p>
          <a:p>
            <a:pPr lvl="1" eaLnBrk="1" hangingPunct="1"/>
            <a:r>
              <a:rPr lang="zh-CN" altLang="en-US">
                <a:ea typeface="宋体" charset="-122"/>
              </a:rPr>
              <a:t>用以警告车辆驾驶人注虑和前车保持安全距离。设在经常发生车辆追尾事故路段前适当位置。</a:t>
            </a:r>
          </a:p>
        </p:txBody>
      </p:sp>
      <p:pic>
        <p:nvPicPr>
          <p:cNvPr id="62470" name="Picture 4"/>
          <p:cNvPicPr>
            <a:picLocks noChangeAspect="1" noChangeArrowheads="1"/>
          </p:cNvPicPr>
          <p:nvPr/>
        </p:nvPicPr>
        <p:blipFill>
          <a:blip r:embed="rId2">
            <a:extLst>
              <a:ext uri="{28A0092B-C50C-407E-A947-70E740481C1C}">
                <a14:useLocalDpi xmlns:a14="http://schemas.microsoft.com/office/drawing/2010/main" val="0"/>
              </a:ext>
            </a:extLst>
          </a:blip>
          <a:srcRect b="12727"/>
          <a:stretch>
            <a:fillRect/>
          </a:stretch>
        </p:blipFill>
        <p:spPr bwMode="invGray">
          <a:xfrm>
            <a:off x="3352800" y="3048000"/>
            <a:ext cx="327660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4754"/>
                                        </p:tgtEl>
                                        <p:attrNameLst>
                                          <p:attrName>style.visibility</p:attrName>
                                        </p:attrNameLst>
                                      </p:cBhvr>
                                      <p:to>
                                        <p:strVal val="visible"/>
                                      </p:to>
                                    </p:set>
                                    <p:animEffect transition="in" filter="fade">
                                      <p:cBhvr>
                                        <p:cTn id="7" dur="2000"/>
                                        <p:tgtEl>
                                          <p:spTgt spid="74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755">
                                            <p:txEl>
                                              <p:pRg st="0" end="0"/>
                                            </p:txEl>
                                          </p:spTgt>
                                        </p:tgtEl>
                                        <p:attrNameLst>
                                          <p:attrName>style.visibility</p:attrName>
                                        </p:attrNameLst>
                                      </p:cBhvr>
                                      <p:to>
                                        <p:strVal val="visible"/>
                                      </p:to>
                                    </p:set>
                                    <p:animEffect transition="in" filter="wipe(left)">
                                      <p:cBhvr>
                                        <p:cTn id="12" dur="500"/>
                                        <p:tgtEl>
                                          <p:spTgt spid="7475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4755">
                                            <p:txEl>
                                              <p:pRg st="1" end="1"/>
                                            </p:txEl>
                                          </p:spTgt>
                                        </p:tgtEl>
                                        <p:attrNameLst>
                                          <p:attrName>style.visibility</p:attrName>
                                        </p:attrNameLst>
                                      </p:cBhvr>
                                      <p:to>
                                        <p:strVal val="visible"/>
                                      </p:to>
                                    </p:set>
                                    <p:animEffect transition="in" filter="wipe(left)">
                                      <p:cBhvr>
                                        <p:cTn id="15" dur="500"/>
                                        <p:tgtEl>
                                          <p:spTgt spid="747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74755"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6963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9635" name="Rectangle 3"/>
          <p:cNvSpPr>
            <a:spLocks noGrp="1" noChangeArrowheads="1"/>
          </p:cNvSpPr>
          <p:nvPr>
            <p:ph type="body" idx="1"/>
          </p:nvPr>
        </p:nvSpPr>
        <p:spPr/>
        <p:txBody>
          <a:bodyPr/>
          <a:lstStyle/>
          <a:p>
            <a:pPr eaLnBrk="1" hangingPunct="1"/>
            <a:r>
              <a:rPr lang="zh-CN" altLang="en-US">
                <a:ea typeface="宋体" charset="-122"/>
              </a:rPr>
              <a:t>合流标志</a:t>
            </a:r>
          </a:p>
          <a:p>
            <a:pPr eaLnBrk="1" hangingPunct="1"/>
            <a:r>
              <a:rPr lang="zh-CN" altLang="en-US">
                <a:ea typeface="宋体" charset="-122"/>
              </a:rPr>
              <a:t>没有分流标志</a:t>
            </a:r>
          </a:p>
          <a:p>
            <a:pPr eaLnBrk="1" hangingPunct="1"/>
            <a:r>
              <a:rPr lang="zh-CN" altLang="en-US">
                <a:ea typeface="宋体" charset="-122"/>
              </a:rPr>
              <a:t>老国标里有</a:t>
            </a:r>
          </a:p>
        </p:txBody>
      </p:sp>
      <p:pic>
        <p:nvPicPr>
          <p:cNvPr id="634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2286000" y="3200400"/>
            <a:ext cx="527685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9634"/>
                                        </p:tgtEl>
                                        <p:attrNameLst>
                                          <p:attrName>style.visibility</p:attrName>
                                        </p:attrNameLst>
                                      </p:cBhvr>
                                      <p:to>
                                        <p:strVal val="visible"/>
                                      </p:to>
                                    </p:set>
                                    <p:animEffect transition="in" filter="fade">
                                      <p:cBhvr>
                                        <p:cTn id="7" dur="2000"/>
                                        <p:tgtEl>
                                          <p:spTgt spid="69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35">
                                            <p:txEl>
                                              <p:pRg st="0" end="0"/>
                                            </p:txEl>
                                          </p:spTgt>
                                        </p:tgtEl>
                                        <p:attrNameLst>
                                          <p:attrName>style.visibility</p:attrName>
                                        </p:attrNameLst>
                                      </p:cBhvr>
                                      <p:to>
                                        <p:strVal val="visible"/>
                                      </p:to>
                                    </p:set>
                                    <p:animEffect transition="in" filter="wipe(left)">
                                      <p:cBhvr>
                                        <p:cTn id="12" dur="500"/>
                                        <p:tgtEl>
                                          <p:spTgt spid="6963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635">
                                            <p:txEl>
                                              <p:pRg st="1" end="1"/>
                                            </p:txEl>
                                          </p:spTgt>
                                        </p:tgtEl>
                                        <p:attrNameLst>
                                          <p:attrName>style.visibility</p:attrName>
                                        </p:attrNameLst>
                                      </p:cBhvr>
                                      <p:to>
                                        <p:strVal val="visible"/>
                                      </p:to>
                                    </p:set>
                                    <p:animEffect transition="in" filter="wipe(left)">
                                      <p:cBhvr>
                                        <p:cTn id="17" dur="500"/>
                                        <p:tgtEl>
                                          <p:spTgt spid="6963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9635">
                                            <p:txEl>
                                              <p:pRg st="2" end="2"/>
                                            </p:txEl>
                                          </p:spTgt>
                                        </p:tgtEl>
                                        <p:attrNameLst>
                                          <p:attrName>style.visibility</p:attrName>
                                        </p:attrNameLst>
                                      </p:cBhvr>
                                      <p:to>
                                        <p:strVal val="visible"/>
                                      </p:to>
                                    </p:set>
                                    <p:animEffect transition="in" filter="wipe(left)">
                                      <p:cBhvr>
                                        <p:cTn id="22" dur="500"/>
                                        <p:tgtEl>
                                          <p:spTgt spid="696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5"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r>
              <a:rPr lang="en-US" altLang="zh-CN"/>
              <a:t>www.themegallery.com</a:t>
            </a:r>
          </a:p>
        </p:txBody>
      </p:sp>
      <p:sp>
        <p:nvSpPr>
          <p:cNvPr id="9" name="页脚占位符 4"/>
          <p:cNvSpPr>
            <a:spLocks noGrp="1"/>
          </p:cNvSpPr>
          <p:nvPr>
            <p:ph type="ftr" sz="quarter" idx="11"/>
          </p:nvPr>
        </p:nvSpPr>
        <p:spPr/>
        <p:txBody>
          <a:bodyPr/>
          <a:lstStyle/>
          <a:p>
            <a:pPr>
              <a:defRPr/>
            </a:pPr>
            <a:r>
              <a:rPr lang="en-US" altLang="zh-CN"/>
              <a:t>LOGO</a:t>
            </a:r>
          </a:p>
        </p:txBody>
      </p:sp>
      <p:sp>
        <p:nvSpPr>
          <p:cNvPr id="7065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0659" name="Rectangle 3"/>
          <p:cNvSpPr>
            <a:spLocks noGrp="1" noChangeArrowheads="1"/>
          </p:cNvSpPr>
          <p:nvPr>
            <p:ph type="body" idx="1"/>
          </p:nvPr>
        </p:nvSpPr>
        <p:spPr/>
        <p:txBody>
          <a:bodyPr/>
          <a:lstStyle/>
          <a:p>
            <a:pPr eaLnBrk="1" hangingPunct="1"/>
            <a:r>
              <a:rPr lang="zh-CN" altLang="en-US">
                <a:ea typeface="宋体" charset="-122"/>
              </a:rPr>
              <a:t>老国标中的标志</a:t>
            </a:r>
          </a:p>
        </p:txBody>
      </p:sp>
      <p:pic>
        <p:nvPicPr>
          <p:cNvPr id="64518" name="Picture 4" descr="081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958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5" descr="081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4958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6" descr="08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0574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Picture 7" descr="081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21336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0658"/>
                                        </p:tgtEl>
                                        <p:attrNameLst>
                                          <p:attrName>style.visibility</p:attrName>
                                        </p:attrNameLst>
                                      </p:cBhvr>
                                      <p:to>
                                        <p:strVal val="visible"/>
                                      </p:to>
                                    </p:set>
                                    <p:animEffect transition="in" filter="fade">
                                      <p:cBhvr>
                                        <p:cTn id="7" dur="2000"/>
                                        <p:tgtEl>
                                          <p:spTgt spid="70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59">
                                            <p:txEl>
                                              <p:pRg st="0" end="0"/>
                                            </p:txEl>
                                          </p:spTgt>
                                        </p:tgtEl>
                                        <p:attrNameLst>
                                          <p:attrName>style.visibility</p:attrName>
                                        </p:attrNameLst>
                                      </p:cBhvr>
                                      <p:to>
                                        <p:strVal val="visible"/>
                                      </p:to>
                                    </p:set>
                                    <p:animEffect transition="in" filter="wipe(left)">
                                      <p:cBhvr>
                                        <p:cTn id="12" dur="500"/>
                                        <p:tgtEl>
                                          <p:spTgt spid="706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P spid="70659"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7168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1683" name="Rectangle 3"/>
          <p:cNvSpPr>
            <a:spLocks noGrp="1" noChangeArrowheads="1"/>
          </p:cNvSpPr>
          <p:nvPr>
            <p:ph type="body" idx="1"/>
          </p:nvPr>
        </p:nvSpPr>
        <p:spPr/>
        <p:txBody>
          <a:bodyPr/>
          <a:lstStyle/>
          <a:p>
            <a:pPr eaLnBrk="1" hangingPunct="1"/>
            <a:r>
              <a:rPr lang="zh-CN" altLang="en-US">
                <a:ea typeface="宋体" charset="-122"/>
              </a:rPr>
              <a:t>停车让行与减速让行</a:t>
            </a:r>
          </a:p>
          <a:p>
            <a:pPr eaLnBrk="1" hangingPunct="1"/>
            <a:r>
              <a:rPr lang="zh-CN" altLang="en-US">
                <a:ea typeface="宋体" charset="-122"/>
              </a:rPr>
              <a:t>标志与标线同时使用</a:t>
            </a:r>
          </a:p>
          <a:p>
            <a:pPr eaLnBrk="1" hangingPunct="1"/>
            <a:r>
              <a:rPr lang="zh-CN" altLang="en-US">
                <a:ea typeface="宋体" charset="-122"/>
              </a:rPr>
              <a:t>路口渠化岛后，建议使用停车让行</a:t>
            </a:r>
          </a:p>
        </p:txBody>
      </p:sp>
      <p:pic>
        <p:nvPicPr>
          <p:cNvPr id="655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600200" y="3810000"/>
            <a:ext cx="225425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655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5029200" y="3886200"/>
            <a:ext cx="2111375"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1682"/>
                                        </p:tgtEl>
                                        <p:attrNameLst>
                                          <p:attrName>style.visibility</p:attrName>
                                        </p:attrNameLst>
                                      </p:cBhvr>
                                      <p:to>
                                        <p:strVal val="visible"/>
                                      </p:to>
                                    </p:set>
                                    <p:animEffect transition="in" filter="fade">
                                      <p:cBhvr>
                                        <p:cTn id="7" dur="2000"/>
                                        <p:tgtEl>
                                          <p:spTgt spid="71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3">
                                            <p:txEl>
                                              <p:pRg st="0" end="0"/>
                                            </p:txEl>
                                          </p:spTgt>
                                        </p:tgtEl>
                                        <p:attrNameLst>
                                          <p:attrName>style.visibility</p:attrName>
                                        </p:attrNameLst>
                                      </p:cBhvr>
                                      <p:to>
                                        <p:strVal val="visible"/>
                                      </p:to>
                                    </p:set>
                                    <p:animEffect transition="in" filter="wipe(left)">
                                      <p:cBhvr>
                                        <p:cTn id="12" dur="500"/>
                                        <p:tgtEl>
                                          <p:spTgt spid="716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683">
                                            <p:txEl>
                                              <p:pRg st="1" end="1"/>
                                            </p:txEl>
                                          </p:spTgt>
                                        </p:tgtEl>
                                        <p:attrNameLst>
                                          <p:attrName>style.visibility</p:attrName>
                                        </p:attrNameLst>
                                      </p:cBhvr>
                                      <p:to>
                                        <p:strVal val="visible"/>
                                      </p:to>
                                    </p:set>
                                    <p:animEffect transition="in" filter="wipe(left)">
                                      <p:cBhvr>
                                        <p:cTn id="17" dur="500"/>
                                        <p:tgtEl>
                                          <p:spTgt spid="716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683">
                                            <p:txEl>
                                              <p:pRg st="2" end="2"/>
                                            </p:txEl>
                                          </p:spTgt>
                                        </p:tgtEl>
                                        <p:attrNameLst>
                                          <p:attrName>style.visibility</p:attrName>
                                        </p:attrNameLst>
                                      </p:cBhvr>
                                      <p:to>
                                        <p:strVal val="visible"/>
                                      </p:to>
                                    </p:set>
                                    <p:animEffect transition="in" filter="wipe(left)">
                                      <p:cBhvr>
                                        <p:cTn id="22" dur="500"/>
                                        <p:tgtEl>
                                          <p:spTgt spid="71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7168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15362" name="Rectangle 2"/>
          <p:cNvSpPr>
            <a:spLocks noGrp="1" noChangeArrowheads="1"/>
          </p:cNvSpPr>
          <p:nvPr>
            <p:ph type="title"/>
          </p:nvPr>
        </p:nvSpPr>
        <p:spPr/>
        <p:txBody>
          <a:bodyPr/>
          <a:lstStyle/>
          <a:p>
            <a:pPr eaLnBrk="1" hangingPunct="1"/>
            <a:r>
              <a:rPr lang="zh-CN" altLang="en-US" sz="2800">
                <a:ea typeface="宋体" charset="-122"/>
              </a:rPr>
              <a:t>二、路网规划原则</a:t>
            </a:r>
          </a:p>
        </p:txBody>
      </p:sp>
      <p:sp>
        <p:nvSpPr>
          <p:cNvPr id="15363" name="Rectangle 3"/>
          <p:cNvSpPr>
            <a:spLocks noGrp="1" noChangeArrowheads="1"/>
          </p:cNvSpPr>
          <p:nvPr>
            <p:ph type="body" idx="1"/>
          </p:nvPr>
        </p:nvSpPr>
        <p:spPr>
          <a:xfrm>
            <a:off x="381000" y="1143000"/>
            <a:ext cx="8229600" cy="5486400"/>
          </a:xfrm>
        </p:spPr>
        <p:txBody>
          <a:bodyPr/>
          <a:lstStyle/>
          <a:p>
            <a:pPr eaLnBrk="1" hangingPunct="1"/>
            <a:r>
              <a:rPr lang="zh-CN" altLang="en-US" sz="2400" dirty="0">
                <a:solidFill>
                  <a:srgbClr val="FF0000"/>
                </a:solidFill>
                <a:ea typeface="宋体" charset="-122"/>
              </a:rPr>
              <a:t>远近分离</a:t>
            </a:r>
          </a:p>
          <a:p>
            <a:pPr lvl="1" eaLnBrk="1" hangingPunct="1"/>
            <a:r>
              <a:rPr lang="zh-CN" altLang="en-US" sz="2400" dirty="0">
                <a:ea typeface="宋体" charset="-122"/>
              </a:rPr>
              <a:t>远距离交通与近距离交通分离</a:t>
            </a:r>
          </a:p>
          <a:p>
            <a:pPr eaLnBrk="1" hangingPunct="1"/>
            <a:r>
              <a:rPr lang="zh-CN" altLang="en-US" sz="2400" dirty="0">
                <a:solidFill>
                  <a:srgbClr val="FF0000"/>
                </a:solidFill>
                <a:ea typeface="宋体" charset="-122"/>
              </a:rPr>
              <a:t>通达分离</a:t>
            </a:r>
          </a:p>
          <a:p>
            <a:pPr lvl="1" eaLnBrk="1" hangingPunct="1"/>
            <a:r>
              <a:rPr lang="zh-CN" altLang="en-US" sz="2400" dirty="0">
                <a:ea typeface="宋体" charset="-122"/>
              </a:rPr>
              <a:t>通过交通与到达性交通分析</a:t>
            </a:r>
          </a:p>
          <a:p>
            <a:pPr eaLnBrk="1" hangingPunct="1"/>
            <a:r>
              <a:rPr lang="zh-CN" altLang="en-US" sz="2400" dirty="0">
                <a:ea typeface="宋体" charset="-122"/>
              </a:rPr>
              <a:t>快慢分离</a:t>
            </a:r>
          </a:p>
          <a:p>
            <a:pPr lvl="1" eaLnBrk="1" hangingPunct="1"/>
            <a:r>
              <a:rPr lang="zh-CN" altLang="en-US" sz="2400" dirty="0">
                <a:ea typeface="宋体" charset="-122"/>
              </a:rPr>
              <a:t>快慢交通流分离</a:t>
            </a:r>
          </a:p>
          <a:p>
            <a:pPr eaLnBrk="1" hangingPunct="1"/>
            <a:r>
              <a:rPr lang="zh-CN" altLang="en-US" sz="2400" dirty="0">
                <a:ea typeface="宋体" charset="-122"/>
              </a:rPr>
              <a:t>路网密度级配合理</a:t>
            </a:r>
          </a:p>
          <a:p>
            <a:pPr lvl="1" eaLnBrk="1" hangingPunct="1"/>
            <a:r>
              <a:rPr lang="zh-CN" altLang="en-US" sz="2400" dirty="0">
                <a:ea typeface="宋体" charset="-122"/>
              </a:rPr>
              <a:t>正金字塔分布</a:t>
            </a:r>
          </a:p>
          <a:p>
            <a:pPr lvl="1" eaLnBrk="1" hangingPunct="1"/>
            <a:r>
              <a:rPr lang="zh-CN" altLang="en-US" sz="2400" dirty="0">
                <a:ea typeface="宋体" charset="-122"/>
              </a:rPr>
              <a:t>逐级连接</a:t>
            </a:r>
          </a:p>
          <a:p>
            <a:pPr eaLnBrk="1" hangingPunct="1"/>
            <a:r>
              <a:rPr lang="zh-CN" altLang="en-US" sz="2400" dirty="0">
                <a:ea typeface="宋体" charset="-122"/>
              </a:rPr>
              <a:t>道路功能划分</a:t>
            </a:r>
          </a:p>
          <a:p>
            <a:pPr lvl="1" eaLnBrk="1" hangingPunct="1"/>
            <a:r>
              <a:rPr lang="zh-CN" altLang="en-US" sz="2400" dirty="0">
                <a:ea typeface="宋体" charset="-122"/>
              </a:rPr>
              <a:t>交通功能</a:t>
            </a:r>
          </a:p>
          <a:p>
            <a:pPr lvl="1" eaLnBrk="1" hangingPunct="1"/>
            <a:r>
              <a:rPr lang="zh-CN" altLang="en-US" sz="2400" dirty="0">
                <a:ea typeface="宋体" charset="-122"/>
              </a:rPr>
              <a:t>服务功能</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2000"/>
                                        <p:tgtEl>
                                          <p:spTgt spid="15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3">
                                            <p:txEl>
                                              <p:pRg st="0" end="0"/>
                                            </p:txEl>
                                          </p:spTgt>
                                        </p:tgtEl>
                                        <p:attrNameLst>
                                          <p:attrName>style.visibility</p:attrName>
                                        </p:attrNameLst>
                                      </p:cBhvr>
                                      <p:to>
                                        <p:strVal val="visible"/>
                                      </p:to>
                                    </p:set>
                                    <p:animEffect transition="in" filter="wipe(left)">
                                      <p:cBhvr>
                                        <p:cTn id="12" dur="500"/>
                                        <p:tgtEl>
                                          <p:spTgt spid="1536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363">
                                            <p:txEl>
                                              <p:pRg st="1" end="1"/>
                                            </p:txEl>
                                          </p:spTgt>
                                        </p:tgtEl>
                                        <p:attrNameLst>
                                          <p:attrName>style.visibility</p:attrName>
                                        </p:attrNameLst>
                                      </p:cBhvr>
                                      <p:to>
                                        <p:strVal val="visible"/>
                                      </p:to>
                                    </p:set>
                                    <p:animEffect transition="in" filter="wipe(left)">
                                      <p:cBhvr>
                                        <p:cTn id="15" dur="500"/>
                                        <p:tgtEl>
                                          <p:spTgt spid="1536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363">
                                            <p:txEl>
                                              <p:pRg st="2" end="2"/>
                                            </p:txEl>
                                          </p:spTgt>
                                        </p:tgtEl>
                                        <p:attrNameLst>
                                          <p:attrName>style.visibility</p:attrName>
                                        </p:attrNameLst>
                                      </p:cBhvr>
                                      <p:to>
                                        <p:strVal val="visible"/>
                                      </p:to>
                                    </p:set>
                                    <p:animEffect transition="in" filter="wipe(left)">
                                      <p:cBhvr>
                                        <p:cTn id="20" dur="500"/>
                                        <p:tgtEl>
                                          <p:spTgt spid="15363">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363">
                                            <p:txEl>
                                              <p:pRg st="3" end="3"/>
                                            </p:txEl>
                                          </p:spTgt>
                                        </p:tgtEl>
                                        <p:attrNameLst>
                                          <p:attrName>style.visibility</p:attrName>
                                        </p:attrNameLst>
                                      </p:cBhvr>
                                      <p:to>
                                        <p:strVal val="visible"/>
                                      </p:to>
                                    </p:set>
                                    <p:animEffect transition="in" filter="wipe(left)">
                                      <p:cBhvr>
                                        <p:cTn id="23" dur="500"/>
                                        <p:tgtEl>
                                          <p:spTgt spid="1536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363">
                                            <p:txEl>
                                              <p:pRg st="4" end="4"/>
                                            </p:txEl>
                                          </p:spTgt>
                                        </p:tgtEl>
                                        <p:attrNameLst>
                                          <p:attrName>style.visibility</p:attrName>
                                        </p:attrNameLst>
                                      </p:cBhvr>
                                      <p:to>
                                        <p:strVal val="visible"/>
                                      </p:to>
                                    </p:set>
                                    <p:animEffect transition="in" filter="wipe(left)">
                                      <p:cBhvr>
                                        <p:cTn id="28" dur="500"/>
                                        <p:tgtEl>
                                          <p:spTgt spid="15363">
                                            <p:txEl>
                                              <p:pRg st="4" end="4"/>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5363">
                                            <p:txEl>
                                              <p:pRg st="5" end="5"/>
                                            </p:txEl>
                                          </p:spTgt>
                                        </p:tgtEl>
                                        <p:attrNameLst>
                                          <p:attrName>style.visibility</p:attrName>
                                        </p:attrNameLst>
                                      </p:cBhvr>
                                      <p:to>
                                        <p:strVal val="visible"/>
                                      </p:to>
                                    </p:set>
                                    <p:animEffect transition="in" filter="wipe(left)">
                                      <p:cBhvr>
                                        <p:cTn id="31" dur="500"/>
                                        <p:tgtEl>
                                          <p:spTgt spid="15363">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363">
                                            <p:txEl>
                                              <p:pRg st="6" end="6"/>
                                            </p:txEl>
                                          </p:spTgt>
                                        </p:tgtEl>
                                        <p:attrNameLst>
                                          <p:attrName>style.visibility</p:attrName>
                                        </p:attrNameLst>
                                      </p:cBhvr>
                                      <p:to>
                                        <p:strVal val="visible"/>
                                      </p:to>
                                    </p:set>
                                    <p:animEffect transition="in" filter="wipe(left)">
                                      <p:cBhvr>
                                        <p:cTn id="36" dur="500"/>
                                        <p:tgtEl>
                                          <p:spTgt spid="15363">
                                            <p:txEl>
                                              <p:pRg st="6" end="6"/>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363">
                                            <p:txEl>
                                              <p:pRg st="7" end="7"/>
                                            </p:txEl>
                                          </p:spTgt>
                                        </p:tgtEl>
                                        <p:attrNameLst>
                                          <p:attrName>style.visibility</p:attrName>
                                        </p:attrNameLst>
                                      </p:cBhvr>
                                      <p:to>
                                        <p:strVal val="visible"/>
                                      </p:to>
                                    </p:set>
                                    <p:animEffect transition="in" filter="wipe(left)">
                                      <p:cBhvr>
                                        <p:cTn id="39" dur="500"/>
                                        <p:tgtEl>
                                          <p:spTgt spid="15363">
                                            <p:txEl>
                                              <p:pRg st="7" end="7"/>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5363">
                                            <p:txEl>
                                              <p:pRg st="8" end="8"/>
                                            </p:txEl>
                                          </p:spTgt>
                                        </p:tgtEl>
                                        <p:attrNameLst>
                                          <p:attrName>style.visibility</p:attrName>
                                        </p:attrNameLst>
                                      </p:cBhvr>
                                      <p:to>
                                        <p:strVal val="visible"/>
                                      </p:to>
                                    </p:set>
                                    <p:animEffect transition="in" filter="wipe(left)">
                                      <p:cBhvr>
                                        <p:cTn id="42" dur="500"/>
                                        <p:tgtEl>
                                          <p:spTgt spid="15363">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363">
                                            <p:txEl>
                                              <p:pRg st="9" end="9"/>
                                            </p:txEl>
                                          </p:spTgt>
                                        </p:tgtEl>
                                        <p:attrNameLst>
                                          <p:attrName>style.visibility</p:attrName>
                                        </p:attrNameLst>
                                      </p:cBhvr>
                                      <p:to>
                                        <p:strVal val="visible"/>
                                      </p:to>
                                    </p:set>
                                    <p:animEffect transition="in" filter="wipe(left)">
                                      <p:cBhvr>
                                        <p:cTn id="47" dur="500"/>
                                        <p:tgtEl>
                                          <p:spTgt spid="15363">
                                            <p:txEl>
                                              <p:pRg st="9" end="9"/>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363">
                                            <p:txEl>
                                              <p:pRg st="10" end="10"/>
                                            </p:txEl>
                                          </p:spTgt>
                                        </p:tgtEl>
                                        <p:attrNameLst>
                                          <p:attrName>style.visibility</p:attrName>
                                        </p:attrNameLst>
                                      </p:cBhvr>
                                      <p:to>
                                        <p:strVal val="visible"/>
                                      </p:to>
                                    </p:set>
                                    <p:animEffect transition="in" filter="wipe(left)">
                                      <p:cBhvr>
                                        <p:cTn id="50" dur="500"/>
                                        <p:tgtEl>
                                          <p:spTgt spid="15363">
                                            <p:txEl>
                                              <p:pRg st="10" end="10"/>
                                            </p:txEl>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5363">
                                            <p:txEl>
                                              <p:pRg st="11" end="11"/>
                                            </p:txEl>
                                          </p:spTgt>
                                        </p:tgtEl>
                                        <p:attrNameLst>
                                          <p:attrName>style.visibility</p:attrName>
                                        </p:attrNameLst>
                                      </p:cBhvr>
                                      <p:to>
                                        <p:strVal val="visible"/>
                                      </p:to>
                                    </p:set>
                                    <p:animEffect transition="in" filter="wipe(left)">
                                      <p:cBhvr>
                                        <p:cTn id="53" dur="500"/>
                                        <p:tgtEl>
                                          <p:spTgt spid="1536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7270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2707"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665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447800" y="1484313"/>
            <a:ext cx="6781800"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2706"/>
                                        </p:tgtEl>
                                        <p:attrNameLst>
                                          <p:attrName>style.visibility</p:attrName>
                                        </p:attrNameLst>
                                      </p:cBhvr>
                                      <p:to>
                                        <p:strVal val="visible"/>
                                      </p:to>
                                    </p:set>
                                    <p:animEffect transition="in" filter="fade">
                                      <p:cBhvr>
                                        <p:cTn id="7" dur="2000"/>
                                        <p:tgtEl>
                                          <p:spTgt spid="72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72707">
                                            <p:txEl>
                                              <p:pRg st="0" end="0"/>
                                            </p:txEl>
                                          </p:spTgt>
                                        </p:tgtEl>
                                        <p:attrNameLst>
                                          <p:attrName>style.visibility</p:attrName>
                                        </p:attrNameLst>
                                      </p:cBhvr>
                                      <p:to>
                                        <p:strVal val="visible"/>
                                      </p:to>
                                    </p:set>
                                    <p:animEffect transition="in" filter="wipe(left)">
                                      <p:cBhvr>
                                        <p:cTn id="12" dur="500"/>
                                        <p:tgtEl>
                                          <p:spTgt spid="727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P spid="72707"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6656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6563" name="Rectangle 3"/>
          <p:cNvSpPr>
            <a:spLocks noGrp="1" noChangeArrowheads="1"/>
          </p:cNvSpPr>
          <p:nvPr>
            <p:ph type="body" idx="1"/>
          </p:nvPr>
        </p:nvSpPr>
        <p:spPr/>
        <p:txBody>
          <a:bodyPr/>
          <a:lstStyle/>
          <a:p>
            <a:pPr eaLnBrk="1" hangingPunct="1"/>
            <a:r>
              <a:rPr lang="zh-CN" altLang="en-US">
                <a:ea typeface="宋体" charset="-122"/>
              </a:rPr>
              <a:t>禁止机动车驶入标志</a:t>
            </a:r>
          </a:p>
          <a:p>
            <a:pPr eaLnBrk="1" hangingPunct="1"/>
            <a:r>
              <a:rPr lang="zh-CN" altLang="en-US">
                <a:ea typeface="宋体" charset="-122"/>
              </a:rPr>
              <a:t>可与单行道标志配对使用</a:t>
            </a:r>
          </a:p>
        </p:txBody>
      </p:sp>
      <p:pic>
        <p:nvPicPr>
          <p:cNvPr id="675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200400" y="3048000"/>
            <a:ext cx="24384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6562"/>
                                        </p:tgtEl>
                                        <p:attrNameLst>
                                          <p:attrName>style.visibility</p:attrName>
                                        </p:attrNameLst>
                                      </p:cBhvr>
                                      <p:to>
                                        <p:strVal val="visible"/>
                                      </p:to>
                                    </p:set>
                                    <p:animEffect transition="in" filter="fade">
                                      <p:cBhvr>
                                        <p:cTn id="7" dur="20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3">
                                            <p:txEl>
                                              <p:pRg st="0" end="0"/>
                                            </p:txEl>
                                          </p:spTgt>
                                        </p:tgtEl>
                                        <p:attrNameLst>
                                          <p:attrName>style.visibility</p:attrName>
                                        </p:attrNameLst>
                                      </p:cBhvr>
                                      <p:to>
                                        <p:strVal val="visible"/>
                                      </p:to>
                                    </p:set>
                                    <p:animEffect transition="in" filter="wipe(left)">
                                      <p:cBhvr>
                                        <p:cTn id="12" dur="500"/>
                                        <p:tgtEl>
                                          <p:spTgt spid="6656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563">
                                            <p:txEl>
                                              <p:pRg st="1" end="1"/>
                                            </p:txEl>
                                          </p:spTgt>
                                        </p:tgtEl>
                                        <p:attrNameLst>
                                          <p:attrName>style.visibility</p:attrName>
                                        </p:attrNameLst>
                                      </p:cBhvr>
                                      <p:to>
                                        <p:strVal val="visible"/>
                                      </p:to>
                                    </p:set>
                                    <p:animEffect transition="in" filter="wipe(left)">
                                      <p:cBhvr>
                                        <p:cTn id="17" dur="500"/>
                                        <p:tgtEl>
                                          <p:spTgt spid="665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6861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8613"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686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762000" y="1066800"/>
            <a:ext cx="662940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686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2819400" y="3429000"/>
            <a:ext cx="26384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quarter" idx="10"/>
          </p:nvPr>
        </p:nvSpPr>
        <p:spPr/>
        <p:txBody>
          <a:bodyPr/>
          <a:lstStyle/>
          <a:p>
            <a:pPr>
              <a:defRPr/>
            </a:pPr>
            <a:r>
              <a:rPr lang="en-US" altLang="zh-CN"/>
              <a:t>www.themegallery.com</a:t>
            </a:r>
          </a:p>
        </p:txBody>
      </p:sp>
      <p:sp>
        <p:nvSpPr>
          <p:cNvPr id="11" name="页脚占位符 4"/>
          <p:cNvSpPr>
            <a:spLocks noGrp="1"/>
          </p:cNvSpPr>
          <p:nvPr>
            <p:ph type="ftr" sz="quarter" idx="11"/>
          </p:nvPr>
        </p:nvSpPr>
        <p:spPr/>
        <p:txBody>
          <a:bodyPr/>
          <a:lstStyle/>
          <a:p>
            <a:pPr>
              <a:defRPr/>
            </a:pPr>
            <a:r>
              <a:rPr lang="en-US" altLang="zh-CN"/>
              <a:t>LOGO</a:t>
            </a:r>
          </a:p>
        </p:txBody>
      </p:sp>
      <p:sp>
        <p:nvSpPr>
          <p:cNvPr id="6963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69637"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696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914400" y="1447800"/>
            <a:ext cx="1711325"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696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3429000" y="1524000"/>
            <a:ext cx="1584325"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6964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5943600" y="1447800"/>
            <a:ext cx="1711325"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6964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914400" y="3886200"/>
            <a:ext cx="1616075"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6964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invGray">
          <a:xfrm>
            <a:off x="3276600" y="3962400"/>
            <a:ext cx="171132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6964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invGray">
          <a:xfrm>
            <a:off x="5791200" y="4038600"/>
            <a:ext cx="16160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a:defRPr/>
            </a:pPr>
            <a:r>
              <a:rPr lang="en-US" altLang="zh-CN"/>
              <a:t>www.themegallery.com</a:t>
            </a:r>
          </a:p>
        </p:txBody>
      </p:sp>
      <p:sp>
        <p:nvSpPr>
          <p:cNvPr id="12" name="页脚占位符 4"/>
          <p:cNvSpPr>
            <a:spLocks noGrp="1"/>
          </p:cNvSpPr>
          <p:nvPr>
            <p:ph type="ftr" sz="quarter" idx="11"/>
          </p:nvPr>
        </p:nvSpPr>
        <p:spPr/>
        <p:txBody>
          <a:bodyPr/>
          <a:lstStyle/>
          <a:p>
            <a:pPr>
              <a:defRPr/>
            </a:pPr>
            <a:r>
              <a:rPr lang="en-US" altLang="zh-CN"/>
              <a:t>LOGO</a:t>
            </a:r>
          </a:p>
        </p:txBody>
      </p:sp>
      <p:sp>
        <p:nvSpPr>
          <p:cNvPr id="7066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0661"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706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066800" y="3886200"/>
            <a:ext cx="16160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06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6629400" y="3733800"/>
            <a:ext cx="1616075"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066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3886200" y="3810000"/>
            <a:ext cx="16478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066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3657600" y="1752600"/>
            <a:ext cx="16795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066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invGray">
          <a:xfrm>
            <a:off x="914400" y="1676400"/>
            <a:ext cx="1647825"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066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invGray">
          <a:xfrm>
            <a:off x="6553200" y="1905000"/>
            <a:ext cx="1487488"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70668" name="Text Box 14"/>
          <p:cNvSpPr txBox="1">
            <a:spLocks noChangeArrowheads="1"/>
          </p:cNvSpPr>
          <p:nvPr/>
        </p:nvSpPr>
        <p:spPr bwMode="invGray">
          <a:xfrm>
            <a:off x="1981200" y="5638800"/>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示</a:t>
            </a:r>
            <a:r>
              <a:rPr lang="en-US" altLang="zh-CN" sz="2400" b="1"/>
              <a:t>5</a:t>
            </a:r>
            <a:r>
              <a:rPr lang="zh-CN" altLang="en-US" sz="2400" b="1"/>
              <a:t>和禁</a:t>
            </a:r>
            <a:r>
              <a:rPr lang="en-US" altLang="zh-CN" sz="2400" b="1"/>
              <a:t>22</a:t>
            </a:r>
            <a:r>
              <a:rPr lang="zh-CN" altLang="en-US" sz="2400" b="1"/>
              <a:t>含义和作用相同。</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7168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1685" name="Rectangle 3"/>
          <p:cNvSpPr>
            <a:spLocks noGrp="1" noChangeArrowheads="1"/>
          </p:cNvSpPr>
          <p:nvPr>
            <p:ph type="body" idx="1"/>
          </p:nvPr>
        </p:nvSpPr>
        <p:spPr/>
        <p:txBody>
          <a:bodyPr/>
          <a:lstStyle/>
          <a:p>
            <a:pPr eaLnBrk="1" hangingPunct="1"/>
            <a:r>
              <a:rPr lang="zh-CN" altLang="en-US">
                <a:ea typeface="宋体" charset="-122"/>
              </a:rPr>
              <a:t>解除禁止超车是必须遵守的标志吗？</a:t>
            </a:r>
          </a:p>
        </p:txBody>
      </p:sp>
      <p:pic>
        <p:nvPicPr>
          <p:cNvPr id="716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5181600" y="3124200"/>
            <a:ext cx="1933575"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16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1905000" y="3200400"/>
            <a:ext cx="17113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7270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2709"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727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2286000" y="1143000"/>
            <a:ext cx="3051175"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27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6324600" y="3124200"/>
            <a:ext cx="19812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7373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3733" name="Rectangle 3"/>
          <p:cNvSpPr>
            <a:spLocks noGrp="1" noChangeArrowheads="1"/>
          </p:cNvSpPr>
          <p:nvPr>
            <p:ph type="body" idx="1"/>
          </p:nvPr>
        </p:nvSpPr>
        <p:spPr>
          <a:xfrm>
            <a:off x="381000" y="1295400"/>
            <a:ext cx="8229600" cy="4716463"/>
          </a:xfrm>
        </p:spPr>
        <p:txBody>
          <a:bodyPr/>
          <a:lstStyle/>
          <a:p>
            <a:pPr eaLnBrk="1" hangingPunct="1"/>
            <a:r>
              <a:rPr lang="zh-CN" altLang="en-US">
                <a:ea typeface="宋体" charset="-122"/>
              </a:rPr>
              <a:t>解除限速标志意义不大</a:t>
            </a:r>
          </a:p>
        </p:txBody>
      </p:sp>
      <p:pic>
        <p:nvPicPr>
          <p:cNvPr id="737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905000" y="1905000"/>
            <a:ext cx="1679575"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373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5334000" y="1905000"/>
            <a:ext cx="19653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quarter" idx="10"/>
          </p:nvPr>
        </p:nvSpPr>
        <p:spPr/>
        <p:txBody>
          <a:bodyPr/>
          <a:lstStyle/>
          <a:p>
            <a:pPr>
              <a:defRPr/>
            </a:pPr>
            <a:r>
              <a:rPr lang="en-US" altLang="zh-CN"/>
              <a:t>www.themegallery.com</a:t>
            </a:r>
          </a:p>
        </p:txBody>
      </p:sp>
      <p:sp>
        <p:nvSpPr>
          <p:cNvPr id="13" name="页脚占位符 4"/>
          <p:cNvSpPr>
            <a:spLocks noGrp="1"/>
          </p:cNvSpPr>
          <p:nvPr>
            <p:ph type="ftr" sz="quarter" idx="11"/>
          </p:nvPr>
        </p:nvSpPr>
        <p:spPr/>
        <p:txBody>
          <a:bodyPr/>
          <a:lstStyle/>
          <a:p>
            <a:pPr>
              <a:defRPr/>
            </a:pPr>
            <a:r>
              <a:rPr lang="en-US" altLang="zh-CN"/>
              <a:t>LOGO</a:t>
            </a:r>
          </a:p>
        </p:txBody>
      </p:sp>
      <p:sp>
        <p:nvSpPr>
          <p:cNvPr id="7475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4757" name="Rectangle 3"/>
          <p:cNvSpPr>
            <a:spLocks noGrp="1" noChangeArrowheads="1"/>
          </p:cNvSpPr>
          <p:nvPr>
            <p:ph type="body" idx="1"/>
          </p:nvPr>
        </p:nvSpPr>
        <p:spPr/>
        <p:txBody>
          <a:bodyPr/>
          <a:lstStyle/>
          <a:p>
            <a:pPr eaLnBrk="1" hangingPunct="1"/>
            <a:endParaRPr lang="zh-CN" altLang="zh-CN">
              <a:ea typeface="宋体" charset="-122"/>
            </a:endParaRPr>
          </a:p>
        </p:txBody>
      </p:sp>
      <p:sp>
        <p:nvSpPr>
          <p:cNvPr id="74758" name="Text Box 4"/>
          <p:cNvSpPr txBox="1">
            <a:spLocks noChangeArrowheads="1"/>
          </p:cNvSpPr>
          <p:nvPr/>
        </p:nvSpPr>
        <p:spPr bwMode="invGray">
          <a:xfrm>
            <a:off x="3581400" y="40386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最高限速标志</a:t>
            </a:r>
          </a:p>
        </p:txBody>
      </p:sp>
      <p:pic>
        <p:nvPicPr>
          <p:cNvPr id="7475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6477000" y="1905000"/>
            <a:ext cx="2057400"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74760" name="Text Box 8"/>
          <p:cNvSpPr txBox="1">
            <a:spLocks noChangeArrowheads="1"/>
          </p:cNvSpPr>
          <p:nvPr/>
        </p:nvSpPr>
        <p:spPr bwMode="invGray">
          <a:xfrm>
            <a:off x="685800" y="3962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国外前置限制速度</a:t>
            </a:r>
          </a:p>
        </p:txBody>
      </p:sp>
      <p:pic>
        <p:nvPicPr>
          <p:cNvPr id="7476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914400" y="1752600"/>
            <a:ext cx="20574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74762" name="Text Box 10"/>
          <p:cNvSpPr txBox="1">
            <a:spLocks noChangeArrowheads="1"/>
          </p:cNvSpPr>
          <p:nvPr/>
        </p:nvSpPr>
        <p:spPr bwMode="invGray">
          <a:xfrm>
            <a:off x="6248400" y="4038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国外推荐速度</a:t>
            </a:r>
          </a:p>
        </p:txBody>
      </p:sp>
      <p:pic>
        <p:nvPicPr>
          <p:cNvPr id="7476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4343400" y="1981200"/>
            <a:ext cx="15875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476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1447800" y="4419600"/>
            <a:ext cx="150653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74765" name="Text Box 13"/>
          <p:cNvSpPr txBox="1">
            <a:spLocks noChangeArrowheads="1"/>
          </p:cNvSpPr>
          <p:nvPr/>
        </p:nvSpPr>
        <p:spPr bwMode="invGray">
          <a:xfrm>
            <a:off x="3048000" y="52578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解除最高限速</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quarter" idx="10"/>
          </p:nvPr>
        </p:nvSpPr>
        <p:spPr/>
        <p:txBody>
          <a:bodyPr/>
          <a:lstStyle/>
          <a:p>
            <a:pPr>
              <a:defRPr/>
            </a:pPr>
            <a:r>
              <a:rPr lang="en-US" altLang="zh-CN"/>
              <a:t>www.themegallery.com</a:t>
            </a:r>
          </a:p>
        </p:txBody>
      </p:sp>
      <p:sp>
        <p:nvSpPr>
          <p:cNvPr id="11" name="页脚占位符 4"/>
          <p:cNvSpPr>
            <a:spLocks noGrp="1"/>
          </p:cNvSpPr>
          <p:nvPr>
            <p:ph type="ftr" sz="quarter" idx="11"/>
          </p:nvPr>
        </p:nvSpPr>
        <p:spPr/>
        <p:txBody>
          <a:bodyPr/>
          <a:lstStyle/>
          <a:p>
            <a:pPr>
              <a:defRPr/>
            </a:pPr>
            <a:r>
              <a:rPr lang="en-US" altLang="zh-CN"/>
              <a:t>LOGO</a:t>
            </a:r>
          </a:p>
        </p:txBody>
      </p:sp>
      <p:sp>
        <p:nvSpPr>
          <p:cNvPr id="75780" name="Rectangle 2"/>
          <p:cNvSpPr>
            <a:spLocks noGrp="1" noChangeArrowheads="1"/>
          </p:cNvSpPr>
          <p:nvPr>
            <p:ph type="title"/>
          </p:nvPr>
        </p:nvSpPr>
        <p:spPr/>
        <p:txBody>
          <a:bodyPr/>
          <a:lstStyle/>
          <a:p>
            <a:pPr eaLnBrk="1" hangingPunct="1"/>
            <a:r>
              <a:rPr lang="zh-CN" altLang="en-US" dirty="0">
                <a:ea typeface="宋体" charset="-122"/>
              </a:rPr>
              <a:t>、</a:t>
            </a:r>
            <a:endParaRPr lang="zh-CN" altLang="zh-CN" dirty="0">
              <a:ea typeface="宋体" charset="-122"/>
            </a:endParaRPr>
          </a:p>
        </p:txBody>
      </p:sp>
      <p:sp>
        <p:nvSpPr>
          <p:cNvPr id="75787" name="Text Box 9"/>
          <p:cNvSpPr txBox="1">
            <a:spLocks noChangeArrowheads="1"/>
          </p:cNvSpPr>
          <p:nvPr/>
        </p:nvSpPr>
        <p:spPr bwMode="invGray">
          <a:xfrm>
            <a:off x="571943" y="4285372"/>
            <a:ext cx="1981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sz="2000" b="1" dirty="0"/>
              <a:t>线形诱导标志：设置于中央隔离设施端部、渠化设施端部、桥头等的线形诱导标，应为竖向设置</a:t>
            </a:r>
          </a:p>
        </p:txBody>
      </p:sp>
      <p:pic>
        <p:nvPicPr>
          <p:cNvPr id="3" name="图片 2">
            <a:extLst>
              <a:ext uri="{FF2B5EF4-FFF2-40B4-BE49-F238E27FC236}">
                <a16:creationId xmlns:a16="http://schemas.microsoft.com/office/drawing/2014/main" id="{E409E7CE-6F99-3F6F-633E-66311DE04AF1}"/>
              </a:ext>
            </a:extLst>
          </p:cNvPr>
          <p:cNvPicPr>
            <a:picLocks noChangeAspect="1"/>
          </p:cNvPicPr>
          <p:nvPr/>
        </p:nvPicPr>
        <p:blipFill>
          <a:blip r:embed="rId2"/>
          <a:stretch>
            <a:fillRect/>
          </a:stretch>
        </p:blipFill>
        <p:spPr>
          <a:xfrm>
            <a:off x="3048000" y="3505200"/>
            <a:ext cx="5797996" cy="3229406"/>
          </a:xfrm>
          <a:prstGeom prst="rect">
            <a:avLst/>
          </a:prstGeom>
        </p:spPr>
      </p:pic>
      <p:pic>
        <p:nvPicPr>
          <p:cNvPr id="5" name="图片 4">
            <a:extLst>
              <a:ext uri="{FF2B5EF4-FFF2-40B4-BE49-F238E27FC236}">
                <a16:creationId xmlns:a16="http://schemas.microsoft.com/office/drawing/2014/main" id="{EE2E4C22-6BE2-7345-C5B4-BB6E461B77D4}"/>
              </a:ext>
            </a:extLst>
          </p:cNvPr>
          <p:cNvPicPr>
            <a:picLocks noChangeAspect="1"/>
          </p:cNvPicPr>
          <p:nvPr/>
        </p:nvPicPr>
        <p:blipFill>
          <a:blip r:embed="rId3"/>
          <a:stretch>
            <a:fillRect/>
          </a:stretch>
        </p:blipFill>
        <p:spPr>
          <a:xfrm>
            <a:off x="2362200" y="633636"/>
            <a:ext cx="6551271" cy="2377440"/>
          </a:xfrm>
          <a:prstGeom prst="rect">
            <a:avLst/>
          </a:prstGeom>
        </p:spPr>
      </p:pic>
      <p:sp>
        <p:nvSpPr>
          <p:cNvPr id="7" name="Text Box 9">
            <a:extLst>
              <a:ext uri="{FF2B5EF4-FFF2-40B4-BE49-F238E27FC236}">
                <a16:creationId xmlns:a16="http://schemas.microsoft.com/office/drawing/2014/main" id="{4C1A9907-3C89-9E69-F32E-504FA44B91B8}"/>
              </a:ext>
            </a:extLst>
          </p:cNvPr>
          <p:cNvSpPr txBox="1">
            <a:spLocks noChangeArrowheads="1"/>
          </p:cNvSpPr>
          <p:nvPr/>
        </p:nvSpPr>
        <p:spPr bwMode="invGray">
          <a:xfrm>
            <a:off x="356191" y="852395"/>
            <a:ext cx="19812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sz="2000" b="1" dirty="0"/>
              <a:t>分隔带右侧（或左侧）行驶标志：一切车辆只准在分割设施右侧（或左侧）行驶。设置在交通岛、行人二次过街安全岛、中央分隔带设施端头。</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r>
              <a:rPr lang="en-US" altLang="zh-CN"/>
              <a:t>www.themegallery.com</a:t>
            </a:r>
          </a:p>
        </p:txBody>
      </p:sp>
      <p:sp>
        <p:nvSpPr>
          <p:cNvPr id="5" name="页脚占位符 4"/>
          <p:cNvSpPr>
            <a:spLocks noGrp="1"/>
          </p:cNvSpPr>
          <p:nvPr>
            <p:ph type="ftr" sz="quarter" idx="11"/>
          </p:nvPr>
        </p:nvSpPr>
        <p:spPr/>
        <p:txBody>
          <a:bodyPr/>
          <a:lstStyle/>
          <a:p>
            <a:pPr>
              <a:defRPr/>
            </a:pPr>
            <a:r>
              <a:rPr lang="en-US" altLang="zh-CN"/>
              <a:t>LOGO</a:t>
            </a:r>
          </a:p>
        </p:txBody>
      </p:sp>
      <p:sp>
        <p:nvSpPr>
          <p:cNvPr id="16386" name="Rectangle 2"/>
          <p:cNvSpPr>
            <a:spLocks noGrp="1" noChangeArrowheads="1"/>
          </p:cNvSpPr>
          <p:nvPr>
            <p:ph type="title"/>
          </p:nvPr>
        </p:nvSpPr>
        <p:spPr/>
        <p:txBody>
          <a:bodyPr/>
          <a:lstStyle/>
          <a:p>
            <a:pPr eaLnBrk="1" hangingPunct="1"/>
            <a:endParaRPr lang="zh-CN" altLang="zh-CN" sz="2800">
              <a:ea typeface="宋体" charset="-122"/>
            </a:endParaRPr>
          </a:p>
        </p:txBody>
      </p:sp>
      <p:sp>
        <p:nvSpPr>
          <p:cNvPr id="16387" name="Rectangle 3"/>
          <p:cNvSpPr>
            <a:spLocks noGrp="1" noChangeArrowheads="1"/>
          </p:cNvSpPr>
          <p:nvPr>
            <p:ph type="body" idx="1"/>
          </p:nvPr>
        </p:nvSpPr>
        <p:spPr/>
        <p:txBody>
          <a:bodyPr/>
          <a:lstStyle/>
          <a:p>
            <a:pPr eaLnBrk="1" hangingPunct="1">
              <a:lnSpc>
                <a:spcPct val="160000"/>
              </a:lnSpc>
            </a:pPr>
            <a:r>
              <a:rPr lang="zh-CN" altLang="en-US">
                <a:ea typeface="宋体" charset="-122"/>
              </a:rPr>
              <a:t>城市道路网间距：</a:t>
            </a:r>
          </a:p>
          <a:p>
            <a:pPr lvl="1" eaLnBrk="1" hangingPunct="1">
              <a:lnSpc>
                <a:spcPct val="160000"/>
              </a:lnSpc>
            </a:pPr>
            <a:r>
              <a:rPr lang="zh-CN" altLang="en-US">
                <a:ea typeface="宋体" charset="-122"/>
              </a:rPr>
              <a:t>快速路 </a:t>
            </a:r>
            <a:r>
              <a:rPr lang="en-US" altLang="zh-CN">
                <a:ea typeface="宋体" charset="-122"/>
              </a:rPr>
              <a:t>1500~2500</a:t>
            </a:r>
            <a:r>
              <a:rPr lang="zh-CN" altLang="en-US">
                <a:ea typeface="宋体" charset="-122"/>
              </a:rPr>
              <a:t>米 </a:t>
            </a:r>
          </a:p>
          <a:p>
            <a:pPr lvl="1" eaLnBrk="1" hangingPunct="1">
              <a:lnSpc>
                <a:spcPct val="160000"/>
              </a:lnSpc>
            </a:pPr>
            <a:r>
              <a:rPr lang="zh-CN" altLang="en-US">
                <a:ea typeface="宋体" charset="-122"/>
              </a:rPr>
              <a:t>主干路 </a:t>
            </a:r>
            <a:r>
              <a:rPr lang="en-US" altLang="zh-CN">
                <a:ea typeface="宋体" charset="-122"/>
              </a:rPr>
              <a:t>700~1200 </a:t>
            </a:r>
          </a:p>
          <a:p>
            <a:pPr lvl="1" eaLnBrk="1" hangingPunct="1">
              <a:lnSpc>
                <a:spcPct val="160000"/>
              </a:lnSpc>
            </a:pPr>
            <a:r>
              <a:rPr lang="zh-CN" altLang="en-US">
                <a:ea typeface="宋体" charset="-122"/>
              </a:rPr>
              <a:t>次干路 </a:t>
            </a:r>
            <a:r>
              <a:rPr lang="en-US" altLang="zh-CN">
                <a:ea typeface="宋体" charset="-122"/>
              </a:rPr>
              <a:t>350~500</a:t>
            </a:r>
          </a:p>
          <a:p>
            <a:pPr lvl="1" eaLnBrk="1" hangingPunct="1">
              <a:lnSpc>
                <a:spcPct val="160000"/>
              </a:lnSpc>
            </a:pPr>
            <a:r>
              <a:rPr lang="zh-CN" altLang="en-US">
                <a:ea typeface="宋体" charset="-122"/>
              </a:rPr>
              <a:t>支路 </a:t>
            </a:r>
            <a:r>
              <a:rPr lang="en-US" altLang="zh-CN">
                <a:ea typeface="宋体" charset="-122"/>
              </a:rPr>
              <a:t>150~250</a:t>
            </a:r>
            <a:r>
              <a:rPr lang="zh-CN" altLang="en-US">
                <a:ea typeface="宋体" charset="-122"/>
              </a:rPr>
              <a:t>米</a:t>
            </a:r>
          </a:p>
          <a:p>
            <a:pPr eaLnBrk="1" hangingPunct="1"/>
            <a:endParaRPr lang="en-US" altLang="zh-CN">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20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Effect transition="in" filter="wipe(left)">
                                      <p:cBhvr>
                                        <p:cTn id="12" dur="500"/>
                                        <p:tgtEl>
                                          <p:spTgt spid="16387">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387">
                                            <p:txEl>
                                              <p:pRg st="1" end="1"/>
                                            </p:txEl>
                                          </p:spTgt>
                                        </p:tgtEl>
                                        <p:attrNameLst>
                                          <p:attrName>style.visibility</p:attrName>
                                        </p:attrNameLst>
                                      </p:cBhvr>
                                      <p:to>
                                        <p:strVal val="visible"/>
                                      </p:to>
                                    </p:set>
                                    <p:animEffect transition="in" filter="wipe(left)">
                                      <p:cBhvr>
                                        <p:cTn id="15" dur="500"/>
                                        <p:tgtEl>
                                          <p:spTgt spid="16387">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387">
                                            <p:txEl>
                                              <p:pRg st="2" end="2"/>
                                            </p:txEl>
                                          </p:spTgt>
                                        </p:tgtEl>
                                        <p:attrNameLst>
                                          <p:attrName>style.visibility</p:attrName>
                                        </p:attrNameLst>
                                      </p:cBhvr>
                                      <p:to>
                                        <p:strVal val="visible"/>
                                      </p:to>
                                    </p:set>
                                    <p:animEffect transition="in" filter="wipe(left)">
                                      <p:cBhvr>
                                        <p:cTn id="18" dur="500"/>
                                        <p:tgtEl>
                                          <p:spTgt spid="16387">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387">
                                            <p:txEl>
                                              <p:pRg st="3" end="3"/>
                                            </p:txEl>
                                          </p:spTgt>
                                        </p:tgtEl>
                                        <p:attrNameLst>
                                          <p:attrName>style.visibility</p:attrName>
                                        </p:attrNameLst>
                                      </p:cBhvr>
                                      <p:to>
                                        <p:strVal val="visible"/>
                                      </p:to>
                                    </p:set>
                                    <p:animEffect transition="in" filter="wipe(left)">
                                      <p:cBhvr>
                                        <p:cTn id="21" dur="500"/>
                                        <p:tgtEl>
                                          <p:spTgt spid="16387">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6387">
                                            <p:txEl>
                                              <p:pRg st="4" end="4"/>
                                            </p:txEl>
                                          </p:spTgt>
                                        </p:tgtEl>
                                        <p:attrNameLst>
                                          <p:attrName>style.visibility</p:attrName>
                                        </p:attrNameLst>
                                      </p:cBhvr>
                                      <p:to>
                                        <p:strVal val="visible"/>
                                      </p:to>
                                    </p:set>
                                    <p:animEffect transition="in" filter="wipe(left)">
                                      <p:cBhvr>
                                        <p:cTn id="24"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7680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6805"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768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295400" y="2438400"/>
            <a:ext cx="678180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77828"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7829" name="Rectangle 3"/>
          <p:cNvSpPr>
            <a:spLocks noGrp="1" noChangeArrowheads="1"/>
          </p:cNvSpPr>
          <p:nvPr>
            <p:ph type="body" idx="1"/>
          </p:nvPr>
        </p:nvSpPr>
        <p:spPr/>
        <p:txBody>
          <a:bodyPr/>
          <a:lstStyle/>
          <a:p>
            <a:pPr eaLnBrk="1" hangingPunct="1"/>
            <a:r>
              <a:rPr lang="zh-CN" altLang="en-US">
                <a:ea typeface="宋体" charset="-122"/>
              </a:rPr>
              <a:t>道路只供步行，任何车辆不准进人。设在步行街的两端。</a:t>
            </a:r>
          </a:p>
        </p:txBody>
      </p:sp>
      <p:pic>
        <p:nvPicPr>
          <p:cNvPr id="778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762000" y="2362200"/>
            <a:ext cx="1552384" cy="148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3" name="图片 2">
            <a:extLst>
              <a:ext uri="{FF2B5EF4-FFF2-40B4-BE49-F238E27FC236}">
                <a16:creationId xmlns:a16="http://schemas.microsoft.com/office/drawing/2014/main" id="{DEDF351C-0A5E-9C5A-8D76-30D55A31658E}"/>
              </a:ext>
            </a:extLst>
          </p:cNvPr>
          <p:cNvPicPr>
            <a:picLocks noChangeAspect="1"/>
          </p:cNvPicPr>
          <p:nvPr/>
        </p:nvPicPr>
        <p:blipFill>
          <a:blip r:embed="rId3"/>
          <a:stretch>
            <a:fillRect/>
          </a:stretch>
        </p:blipFill>
        <p:spPr>
          <a:xfrm>
            <a:off x="609600" y="4219281"/>
            <a:ext cx="1906277" cy="1917701"/>
          </a:xfrm>
          <a:prstGeom prst="rect">
            <a:avLst/>
          </a:prstGeom>
        </p:spPr>
      </p:pic>
      <p:sp>
        <p:nvSpPr>
          <p:cNvPr id="4" name="Text Box 13">
            <a:extLst>
              <a:ext uri="{FF2B5EF4-FFF2-40B4-BE49-F238E27FC236}">
                <a16:creationId xmlns:a16="http://schemas.microsoft.com/office/drawing/2014/main" id="{1631ED1E-DC58-70C2-4D12-4102EBF78A29}"/>
              </a:ext>
            </a:extLst>
          </p:cNvPr>
          <p:cNvSpPr txBox="1">
            <a:spLocks noChangeArrowheads="1"/>
          </p:cNvSpPr>
          <p:nvPr/>
        </p:nvSpPr>
        <p:spPr bwMode="invGray">
          <a:xfrm>
            <a:off x="2154813" y="2490237"/>
            <a:ext cx="495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000" b="1" dirty="0"/>
              <a:t>老国标</a:t>
            </a:r>
          </a:p>
        </p:txBody>
      </p:sp>
      <p:pic>
        <p:nvPicPr>
          <p:cNvPr id="10" name="图片 9">
            <a:extLst>
              <a:ext uri="{FF2B5EF4-FFF2-40B4-BE49-F238E27FC236}">
                <a16:creationId xmlns:a16="http://schemas.microsoft.com/office/drawing/2014/main" id="{1868BB18-BBF5-2CEB-FD69-86C11BED619A}"/>
              </a:ext>
            </a:extLst>
          </p:cNvPr>
          <p:cNvPicPr>
            <a:picLocks noChangeAspect="1"/>
          </p:cNvPicPr>
          <p:nvPr/>
        </p:nvPicPr>
        <p:blipFill>
          <a:blip r:embed="rId4"/>
          <a:stretch>
            <a:fillRect/>
          </a:stretch>
        </p:blipFill>
        <p:spPr>
          <a:xfrm>
            <a:off x="3042684" y="2022574"/>
            <a:ext cx="5605130" cy="4063108"/>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r>
              <a:rPr lang="en-US" altLang="zh-CN"/>
              <a:t>www.themegallery.com</a:t>
            </a:r>
          </a:p>
        </p:txBody>
      </p:sp>
      <p:sp>
        <p:nvSpPr>
          <p:cNvPr id="8" name="页脚占位符 4"/>
          <p:cNvSpPr>
            <a:spLocks noGrp="1"/>
          </p:cNvSpPr>
          <p:nvPr>
            <p:ph type="ftr" sz="quarter" idx="11"/>
          </p:nvPr>
        </p:nvSpPr>
        <p:spPr/>
        <p:txBody>
          <a:bodyPr/>
          <a:lstStyle/>
          <a:p>
            <a:pPr>
              <a:defRPr/>
            </a:pPr>
            <a:r>
              <a:rPr lang="en-US" altLang="zh-CN"/>
              <a:t>LOGO</a:t>
            </a:r>
          </a:p>
        </p:txBody>
      </p:sp>
      <p:sp>
        <p:nvSpPr>
          <p:cNvPr id="7885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8853"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78854" name="Picture 4"/>
          <p:cNvPicPr>
            <a:picLocks noChangeAspect="1" noChangeArrowheads="1"/>
          </p:cNvPicPr>
          <p:nvPr/>
        </p:nvPicPr>
        <p:blipFill>
          <a:blip r:embed="rId2">
            <a:extLst>
              <a:ext uri="{28A0092B-C50C-407E-A947-70E740481C1C}">
                <a14:useLocalDpi xmlns:a14="http://schemas.microsoft.com/office/drawing/2010/main" val="0"/>
              </a:ext>
            </a:extLst>
          </a:blip>
          <a:srcRect l="61328"/>
          <a:stretch>
            <a:fillRect/>
          </a:stretch>
        </p:blipFill>
        <p:spPr bwMode="invGray">
          <a:xfrm>
            <a:off x="533400" y="4114800"/>
            <a:ext cx="43243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8855" name="Picture 5"/>
          <p:cNvPicPr>
            <a:picLocks noChangeAspect="1" noChangeArrowheads="1"/>
          </p:cNvPicPr>
          <p:nvPr/>
        </p:nvPicPr>
        <p:blipFill>
          <a:blip r:embed="rId2">
            <a:extLst>
              <a:ext uri="{28A0092B-C50C-407E-A947-70E740481C1C}">
                <a14:useLocalDpi xmlns:a14="http://schemas.microsoft.com/office/drawing/2010/main" val="0"/>
              </a:ext>
            </a:extLst>
          </a:blip>
          <a:srcRect r="39098"/>
          <a:stretch>
            <a:fillRect/>
          </a:stretch>
        </p:blipFill>
        <p:spPr bwMode="invGray">
          <a:xfrm>
            <a:off x="304800" y="1600200"/>
            <a:ext cx="68103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88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5715000" y="4495800"/>
            <a:ext cx="29337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7987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79877" name="Rectangle 3"/>
          <p:cNvSpPr>
            <a:spLocks noGrp="1" noChangeArrowheads="1"/>
          </p:cNvSpPr>
          <p:nvPr>
            <p:ph type="body" idx="1"/>
          </p:nvPr>
        </p:nvSpPr>
        <p:spPr/>
        <p:txBody>
          <a:bodyPr/>
          <a:lstStyle/>
          <a:p>
            <a:pPr eaLnBrk="1" hangingPunct="1"/>
            <a:r>
              <a:rPr lang="zh-CN" altLang="en-US">
                <a:ea typeface="宋体" charset="-122"/>
              </a:rPr>
              <a:t>不好执行</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允许调头标志是必须执行的吗</a:t>
            </a:r>
          </a:p>
        </p:txBody>
      </p:sp>
      <p:pic>
        <p:nvPicPr>
          <p:cNvPr id="798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200400" y="1447800"/>
            <a:ext cx="20923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798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3505200" y="4572000"/>
            <a:ext cx="1838325"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8090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80901" name="Rectangle 3"/>
          <p:cNvSpPr>
            <a:spLocks noGrp="1" noChangeArrowheads="1"/>
          </p:cNvSpPr>
          <p:nvPr>
            <p:ph type="body" idx="1"/>
          </p:nvPr>
        </p:nvSpPr>
        <p:spPr/>
        <p:txBody>
          <a:bodyPr/>
          <a:lstStyle/>
          <a:p>
            <a:pPr eaLnBrk="1" hangingPunct="1"/>
            <a:r>
              <a:rPr lang="zh-CN" altLang="en-US">
                <a:ea typeface="宋体" charset="-122"/>
              </a:rPr>
              <a:t>不常使用</a:t>
            </a:r>
          </a:p>
        </p:txBody>
      </p:sp>
      <p:pic>
        <p:nvPicPr>
          <p:cNvPr id="809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219200" y="3733800"/>
            <a:ext cx="19970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809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5029200" y="1905000"/>
            <a:ext cx="2995613"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81924" name="Rectangle 2"/>
          <p:cNvSpPr>
            <a:spLocks noGrp="1" noChangeArrowheads="1"/>
          </p:cNvSpPr>
          <p:nvPr>
            <p:ph type="title"/>
          </p:nvPr>
        </p:nvSpPr>
        <p:spPr/>
        <p:txBody>
          <a:bodyPr/>
          <a:lstStyle/>
          <a:p>
            <a:pPr eaLnBrk="1" hangingPunct="1"/>
            <a:endParaRPr lang="zh-CN" altLang="zh-CN">
              <a:ea typeface="宋体" charset="-122"/>
            </a:endParaRPr>
          </a:p>
        </p:txBody>
      </p:sp>
      <p:sp>
        <p:nvSpPr>
          <p:cNvPr id="81925" name="Rectangle 3"/>
          <p:cNvSpPr>
            <a:spLocks noGrp="1" noChangeArrowheads="1"/>
          </p:cNvSpPr>
          <p:nvPr>
            <p:ph type="body" idx="1"/>
          </p:nvPr>
        </p:nvSpPr>
        <p:spPr/>
        <p:txBody>
          <a:bodyPr/>
          <a:lstStyle/>
          <a:p>
            <a:pPr eaLnBrk="1" hangingPunct="1"/>
            <a:r>
              <a:rPr lang="zh-CN" altLang="en-US">
                <a:ea typeface="宋体" charset="-122"/>
              </a:rPr>
              <a:t>机动车专用路和机动车专用道</a:t>
            </a:r>
          </a:p>
        </p:txBody>
      </p:sp>
      <p:pic>
        <p:nvPicPr>
          <p:cNvPr id="819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1752600" y="3810000"/>
            <a:ext cx="534035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r>
              <a:rPr lang="en-US" altLang="zh-CN"/>
              <a:t>www.themegallery.com</a:t>
            </a:r>
          </a:p>
        </p:txBody>
      </p:sp>
      <p:sp>
        <p:nvSpPr>
          <p:cNvPr id="7" name="页脚占位符 4"/>
          <p:cNvSpPr>
            <a:spLocks noGrp="1"/>
          </p:cNvSpPr>
          <p:nvPr>
            <p:ph type="ftr" sz="quarter" idx="11"/>
          </p:nvPr>
        </p:nvSpPr>
        <p:spPr/>
        <p:txBody>
          <a:bodyPr/>
          <a:lstStyle/>
          <a:p>
            <a:pPr>
              <a:defRPr/>
            </a:pPr>
            <a:r>
              <a:rPr lang="en-US" altLang="zh-CN"/>
              <a:t>LOGO</a:t>
            </a:r>
          </a:p>
        </p:txBody>
      </p:sp>
      <p:sp>
        <p:nvSpPr>
          <p:cNvPr id="82948" name="Rectangle 2"/>
          <p:cNvSpPr>
            <a:spLocks noGrp="1" noChangeArrowheads="1"/>
          </p:cNvSpPr>
          <p:nvPr>
            <p:ph type="title"/>
          </p:nvPr>
        </p:nvSpPr>
        <p:spPr>
          <a:xfrm>
            <a:off x="533400" y="488636"/>
            <a:ext cx="6838950" cy="563563"/>
          </a:xfrm>
        </p:spPr>
        <p:txBody>
          <a:bodyPr/>
          <a:lstStyle/>
          <a:p>
            <a:pPr eaLnBrk="1" hangingPunct="1"/>
            <a:endParaRPr lang="zh-CN" altLang="zh-CN">
              <a:ea typeface="宋体" charset="-122"/>
            </a:endParaRPr>
          </a:p>
        </p:txBody>
      </p:sp>
      <p:sp>
        <p:nvSpPr>
          <p:cNvPr id="82949" name="Rectangle 3"/>
          <p:cNvSpPr>
            <a:spLocks noGrp="1" noChangeArrowheads="1"/>
          </p:cNvSpPr>
          <p:nvPr>
            <p:ph type="body" idx="1"/>
          </p:nvPr>
        </p:nvSpPr>
        <p:spPr>
          <a:xfrm>
            <a:off x="381000" y="1295401"/>
            <a:ext cx="8229600" cy="4850662"/>
          </a:xfrm>
        </p:spPr>
        <p:txBody>
          <a:bodyPr/>
          <a:lstStyle/>
          <a:p>
            <a:pPr eaLnBrk="1" hangingPunct="1"/>
            <a:r>
              <a:rPr lang="zh-CN" altLang="en-US" dirty="0">
                <a:ea typeface="宋体" charset="-122"/>
              </a:rPr>
              <a:t>表示车道数量减少</a:t>
            </a:r>
          </a:p>
          <a:p>
            <a:pPr eaLnBrk="1" hangingPunct="1"/>
            <a:endParaRPr lang="zh-CN" altLang="en-US" dirty="0">
              <a:ea typeface="宋体" charset="-122"/>
            </a:endParaRPr>
          </a:p>
          <a:p>
            <a:pPr eaLnBrk="1" hangingPunct="1"/>
            <a:endParaRPr lang="zh-CN" altLang="en-US" dirty="0">
              <a:ea typeface="宋体" charset="-122"/>
            </a:endParaRPr>
          </a:p>
          <a:p>
            <a:pPr eaLnBrk="1" hangingPunct="1"/>
            <a:endParaRPr lang="zh-CN" altLang="en-US" dirty="0">
              <a:ea typeface="宋体" charset="-122"/>
            </a:endParaRPr>
          </a:p>
          <a:p>
            <a:pPr eaLnBrk="1" hangingPunct="1"/>
            <a:endParaRPr lang="zh-CN" altLang="en-US" dirty="0">
              <a:ea typeface="宋体" charset="-122"/>
            </a:endParaRPr>
          </a:p>
          <a:p>
            <a:pPr eaLnBrk="1" hangingPunct="1"/>
            <a:r>
              <a:rPr lang="zh-CN" altLang="en-US" dirty="0">
                <a:ea typeface="宋体" charset="-122"/>
              </a:rPr>
              <a:t>标志车道增多，使用意义不大。和分流标志相同吗？</a:t>
            </a:r>
          </a:p>
        </p:txBody>
      </p:sp>
      <p:pic>
        <p:nvPicPr>
          <p:cNvPr id="8295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352800" y="4572000"/>
            <a:ext cx="20605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3" name="图片 2">
            <a:extLst>
              <a:ext uri="{FF2B5EF4-FFF2-40B4-BE49-F238E27FC236}">
                <a16:creationId xmlns:a16="http://schemas.microsoft.com/office/drawing/2014/main" id="{FFA52E14-E877-D2CB-2FBA-1CB863574BAA}"/>
              </a:ext>
            </a:extLst>
          </p:cNvPr>
          <p:cNvPicPr>
            <a:picLocks noChangeAspect="1"/>
          </p:cNvPicPr>
          <p:nvPr/>
        </p:nvPicPr>
        <p:blipFill>
          <a:blip r:embed="rId3"/>
          <a:stretch>
            <a:fillRect/>
          </a:stretch>
        </p:blipFill>
        <p:spPr>
          <a:xfrm>
            <a:off x="2204977" y="1752600"/>
            <a:ext cx="4734046" cy="22352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www.themegallery.com</a:t>
            </a:r>
          </a:p>
        </p:txBody>
      </p:sp>
      <p:sp>
        <p:nvSpPr>
          <p:cNvPr id="6" name="页脚占位符 4"/>
          <p:cNvSpPr>
            <a:spLocks noGrp="1"/>
          </p:cNvSpPr>
          <p:nvPr>
            <p:ph type="ftr" sz="quarter" idx="11"/>
          </p:nvPr>
        </p:nvSpPr>
        <p:spPr/>
        <p:txBody>
          <a:bodyPr/>
          <a:lstStyle/>
          <a:p>
            <a:pPr>
              <a:defRPr/>
            </a:pPr>
            <a:r>
              <a:rPr lang="en-US" altLang="zh-CN"/>
              <a:t>LOGO</a:t>
            </a:r>
          </a:p>
        </p:txBody>
      </p:sp>
      <p:sp>
        <p:nvSpPr>
          <p:cNvPr id="83972" name="Rectangle 2"/>
          <p:cNvSpPr>
            <a:spLocks noGrp="1" noChangeArrowheads="1"/>
          </p:cNvSpPr>
          <p:nvPr>
            <p:ph type="title"/>
          </p:nvPr>
        </p:nvSpPr>
        <p:spPr/>
        <p:txBody>
          <a:bodyPr/>
          <a:lstStyle/>
          <a:p>
            <a:pPr eaLnBrk="1" hangingPunct="1"/>
            <a:endParaRPr lang="zh-CN" altLang="zh-CN">
              <a:ea typeface="宋体" charset="-122"/>
            </a:endParaRPr>
          </a:p>
        </p:txBody>
      </p:sp>
      <p:sp>
        <p:nvSpPr>
          <p:cNvPr id="83973" name="Rectangle 3"/>
          <p:cNvSpPr>
            <a:spLocks noGrp="1" noChangeArrowheads="1"/>
          </p:cNvSpPr>
          <p:nvPr>
            <p:ph type="body" idx="1"/>
          </p:nvPr>
        </p:nvSpPr>
        <p:spPr/>
        <p:txBody>
          <a:bodyPr/>
          <a:lstStyle/>
          <a:p>
            <a:pPr eaLnBrk="1" hangingPunct="1"/>
            <a:r>
              <a:rPr lang="zh-CN" altLang="en-US">
                <a:ea typeface="宋体" charset="-122"/>
              </a:rPr>
              <a:t>高速公路标号和公路标</a:t>
            </a:r>
          </a:p>
        </p:txBody>
      </p:sp>
      <p:pic>
        <p:nvPicPr>
          <p:cNvPr id="839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581400" y="3124200"/>
            <a:ext cx="1774825"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quarter" idx="10"/>
          </p:nvPr>
        </p:nvSpPr>
        <p:spPr/>
        <p:txBody>
          <a:bodyPr/>
          <a:lstStyle/>
          <a:p>
            <a:pPr>
              <a:defRPr/>
            </a:pPr>
            <a:r>
              <a:rPr lang="en-US" altLang="zh-CN"/>
              <a:t>www.themegallery.com</a:t>
            </a:r>
          </a:p>
        </p:txBody>
      </p:sp>
      <p:sp>
        <p:nvSpPr>
          <p:cNvPr id="11" name="页脚占位符 4"/>
          <p:cNvSpPr>
            <a:spLocks noGrp="1"/>
          </p:cNvSpPr>
          <p:nvPr>
            <p:ph type="ftr" sz="quarter" idx="11"/>
          </p:nvPr>
        </p:nvSpPr>
        <p:spPr/>
        <p:txBody>
          <a:bodyPr/>
          <a:lstStyle/>
          <a:p>
            <a:pPr>
              <a:defRPr/>
            </a:pPr>
            <a:r>
              <a:rPr lang="en-US" altLang="zh-CN"/>
              <a:t>LOGO</a:t>
            </a:r>
          </a:p>
        </p:txBody>
      </p:sp>
      <p:sp>
        <p:nvSpPr>
          <p:cNvPr id="84996" name="Rectangle 2"/>
          <p:cNvSpPr>
            <a:spLocks noGrp="1" noChangeArrowheads="1"/>
          </p:cNvSpPr>
          <p:nvPr>
            <p:ph type="title"/>
          </p:nvPr>
        </p:nvSpPr>
        <p:spPr/>
        <p:txBody>
          <a:bodyPr/>
          <a:lstStyle/>
          <a:p>
            <a:pPr eaLnBrk="1" hangingPunct="1"/>
            <a:endParaRPr lang="zh-CN" altLang="zh-CN">
              <a:ea typeface="宋体" charset="-122"/>
            </a:endParaRPr>
          </a:p>
        </p:txBody>
      </p:sp>
      <p:sp>
        <p:nvSpPr>
          <p:cNvPr id="84997" name="Rectangle 3"/>
          <p:cNvSpPr>
            <a:spLocks noGrp="1" noChangeArrowheads="1"/>
          </p:cNvSpPr>
          <p:nvPr>
            <p:ph type="body" idx="1"/>
          </p:nvPr>
        </p:nvSpPr>
        <p:spPr/>
        <p:txBody>
          <a:bodyPr/>
          <a:lstStyle/>
          <a:p>
            <a:pPr eaLnBrk="1" hangingPunct="1"/>
            <a:endParaRPr lang="zh-CN" altLang="zh-CN">
              <a:ea typeface="宋体" charset="-122"/>
            </a:endParaRPr>
          </a:p>
        </p:txBody>
      </p:sp>
      <p:pic>
        <p:nvPicPr>
          <p:cNvPr id="8499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762000" y="1524000"/>
            <a:ext cx="230505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84999" name="Text Box 6"/>
          <p:cNvSpPr txBox="1">
            <a:spLocks noChangeArrowheads="1"/>
          </p:cNvSpPr>
          <p:nvPr/>
        </p:nvSpPr>
        <p:spPr bwMode="invGray">
          <a:xfrm>
            <a:off x="457200" y="38862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学校区域</a:t>
            </a:r>
          </a:p>
        </p:txBody>
      </p:sp>
      <p:pic>
        <p:nvPicPr>
          <p:cNvPr id="850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4267200" y="2057400"/>
            <a:ext cx="12001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85001" name="Text Box 8"/>
          <p:cNvSpPr txBox="1">
            <a:spLocks noChangeArrowheads="1"/>
          </p:cNvSpPr>
          <p:nvPr/>
        </p:nvSpPr>
        <p:spPr bwMode="invGray">
          <a:xfrm>
            <a:off x="3200400" y="38862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学校附近人行道</a:t>
            </a:r>
          </a:p>
        </p:txBody>
      </p:sp>
      <p:pic>
        <p:nvPicPr>
          <p:cNvPr id="8500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6324600" y="1828800"/>
            <a:ext cx="2209800"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85003" name="Text Box 10"/>
          <p:cNvSpPr txBox="1">
            <a:spLocks noChangeArrowheads="1"/>
          </p:cNvSpPr>
          <p:nvPr/>
        </p:nvSpPr>
        <p:spPr bwMode="invGray">
          <a:xfrm>
            <a:off x="6172200" y="3962400"/>
            <a:ext cx="2590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a:t>学校附近人行道前置标志</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r>
              <a:rPr lang="en-US" altLang="zh-CN"/>
              <a:t>www.themegallery.com</a:t>
            </a:r>
          </a:p>
        </p:txBody>
      </p:sp>
      <p:sp>
        <p:nvSpPr>
          <p:cNvPr id="9" name="页脚占位符 4"/>
          <p:cNvSpPr>
            <a:spLocks noGrp="1"/>
          </p:cNvSpPr>
          <p:nvPr>
            <p:ph type="ftr" sz="quarter" idx="11"/>
          </p:nvPr>
        </p:nvSpPr>
        <p:spPr/>
        <p:txBody>
          <a:bodyPr/>
          <a:lstStyle/>
          <a:p>
            <a:pPr>
              <a:defRPr/>
            </a:pPr>
            <a:r>
              <a:rPr lang="en-US" altLang="zh-CN"/>
              <a:t>LOGO</a:t>
            </a:r>
          </a:p>
        </p:txBody>
      </p:sp>
      <p:sp>
        <p:nvSpPr>
          <p:cNvPr id="86020" name="Rectangle 2"/>
          <p:cNvSpPr>
            <a:spLocks noGrp="1" noChangeArrowheads="1"/>
          </p:cNvSpPr>
          <p:nvPr>
            <p:ph type="title"/>
          </p:nvPr>
        </p:nvSpPr>
        <p:spPr/>
        <p:txBody>
          <a:bodyPr/>
          <a:lstStyle/>
          <a:p>
            <a:pPr eaLnBrk="1" hangingPunct="1"/>
            <a:endParaRPr lang="zh-CN" altLang="zh-CN">
              <a:ea typeface="宋体" charset="-122"/>
            </a:endParaRPr>
          </a:p>
        </p:txBody>
      </p:sp>
      <p:sp>
        <p:nvSpPr>
          <p:cNvPr id="86021" name="Rectangle 3"/>
          <p:cNvSpPr>
            <a:spLocks noGrp="1" noChangeArrowheads="1"/>
          </p:cNvSpPr>
          <p:nvPr>
            <p:ph type="body" idx="1"/>
          </p:nvPr>
        </p:nvSpPr>
        <p:spPr/>
        <p:txBody>
          <a:bodyPr/>
          <a:lstStyle/>
          <a:p>
            <a:pPr eaLnBrk="1" hangingPunct="1">
              <a:lnSpc>
                <a:spcPct val="130000"/>
              </a:lnSpc>
            </a:pPr>
            <a:r>
              <a:rPr lang="zh-CN" altLang="en-US">
                <a:ea typeface="宋体" charset="-122"/>
              </a:rPr>
              <a:t>交通标志设置易存在问题</a:t>
            </a:r>
          </a:p>
          <a:p>
            <a:pPr lvl="1" eaLnBrk="1" hangingPunct="1">
              <a:lnSpc>
                <a:spcPct val="130000"/>
              </a:lnSpc>
            </a:pPr>
            <a:r>
              <a:rPr lang="zh-CN" altLang="en-US" b="1">
                <a:ea typeface="宋体" charset="-122"/>
              </a:rPr>
              <a:t>标志支撑设施不当</a:t>
            </a:r>
          </a:p>
          <a:p>
            <a:pPr lvl="1" eaLnBrk="1" hangingPunct="1">
              <a:lnSpc>
                <a:spcPct val="130000"/>
              </a:lnSpc>
            </a:pPr>
            <a:r>
              <a:rPr lang="zh-CN" altLang="en-US" b="1">
                <a:ea typeface="宋体" charset="-122"/>
              </a:rPr>
              <a:t>标志使用错误</a:t>
            </a:r>
          </a:p>
          <a:p>
            <a:pPr lvl="1" eaLnBrk="1" hangingPunct="1">
              <a:lnSpc>
                <a:spcPct val="130000"/>
              </a:lnSpc>
            </a:pPr>
            <a:r>
              <a:rPr lang="zh-CN" altLang="en-US" b="1">
                <a:ea typeface="宋体" charset="-122"/>
              </a:rPr>
              <a:t>交通标志信息不简洁</a:t>
            </a:r>
            <a:r>
              <a:rPr lang="zh-CN" altLang="en-US">
                <a:ea typeface="宋体" charset="-122"/>
              </a:rPr>
              <a:t> </a:t>
            </a:r>
            <a:endParaRPr lang="zh-CN" altLang="en-US" b="1">
              <a:ea typeface="宋体" charset="-122"/>
            </a:endParaRPr>
          </a:p>
          <a:p>
            <a:pPr lvl="1" eaLnBrk="1" hangingPunct="1">
              <a:lnSpc>
                <a:spcPct val="130000"/>
              </a:lnSpc>
            </a:pPr>
            <a:endParaRPr lang="zh-CN" altLang="en-US" b="1">
              <a:ea typeface="宋体" charset="-122"/>
            </a:endParaRPr>
          </a:p>
          <a:p>
            <a:pPr eaLnBrk="1" hangingPunct="1">
              <a:lnSpc>
                <a:spcPct val="130000"/>
              </a:lnSpc>
            </a:pPr>
            <a:endParaRPr lang="en-US" altLang="zh-CN">
              <a:ea typeface="宋体" charset="-122"/>
            </a:endParaRPr>
          </a:p>
        </p:txBody>
      </p:sp>
      <p:pic>
        <p:nvPicPr>
          <p:cNvPr id="860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838200"/>
            <a:ext cx="39147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Oval 5"/>
          <p:cNvSpPr>
            <a:spLocks noChangeArrowheads="1"/>
          </p:cNvSpPr>
          <p:nvPr/>
        </p:nvSpPr>
        <p:spPr bwMode="invGray">
          <a:xfrm>
            <a:off x="7162800" y="2362200"/>
            <a:ext cx="838200" cy="1447800"/>
          </a:xfrm>
          <a:prstGeom prst="ellipse">
            <a:avLst/>
          </a:prstGeom>
          <a:noFill/>
          <a:ln w="38100" algn="ctr">
            <a:solidFill>
              <a:srgbClr val="FF0000"/>
            </a:solidFill>
            <a:round/>
            <a:headEnd/>
            <a:tailEnd/>
          </a:ln>
          <a:effectLst>
            <a:outerShdw dist="53882" dir="2700000" algn="ctr" rotWithShape="0">
              <a:schemeClr val="tx1">
                <a:alpha val="50000"/>
              </a:schemeClr>
            </a:outerShdw>
          </a:effectLst>
        </p:spPr>
        <p:txBody>
          <a:bodyPr wrap="none" anchor="ctr"/>
          <a:lstStyle/>
          <a:p>
            <a:pPr>
              <a:defRPr/>
            </a:pPr>
            <a:endParaRPr lang="zh-CN" altLang="en-US"/>
          </a:p>
        </p:txBody>
      </p:sp>
      <p:pic>
        <p:nvPicPr>
          <p:cNvPr id="860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053681"/>
            <a:ext cx="189547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BC5F3788-6DEA-3309-85A5-B88764843812}"/>
              </a:ext>
            </a:extLst>
          </p:cNvPr>
          <p:cNvPicPr>
            <a:picLocks noChangeAspect="1"/>
          </p:cNvPicPr>
          <p:nvPr/>
        </p:nvPicPr>
        <p:blipFill>
          <a:blip r:embed="rId4"/>
          <a:stretch>
            <a:fillRect/>
          </a:stretch>
        </p:blipFill>
        <p:spPr>
          <a:xfrm>
            <a:off x="4151644" y="3957221"/>
            <a:ext cx="4352926" cy="2629870"/>
          </a:xfrm>
          <a:prstGeom prst="rect">
            <a:avLst/>
          </a:prstGeom>
        </p:spPr>
      </p:pic>
    </p:spTree>
  </p:cSld>
  <p:clrMapOvr>
    <a:masterClrMapping/>
  </p:clrMapOvr>
</p:sld>
</file>

<file path=ppt/theme/theme1.xml><?xml version="1.0" encoding="utf-8"?>
<a:theme xmlns:a="http://schemas.openxmlformats.org/drawingml/2006/main" name="sample">
  <a:themeElements>
    <a:clrScheme name="sample 2">
      <a:dk1>
        <a:srgbClr val="003366"/>
      </a:dk1>
      <a:lt1>
        <a:srgbClr val="FFFFFF"/>
      </a:lt1>
      <a:dk2>
        <a:srgbClr val="51A0B9"/>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90A8B0"/>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tx2"/>
            </a:gs>
            <a:gs pos="100000">
              <a:schemeClr val="accent1"/>
            </a:gs>
          </a:gsLst>
          <a:lin ang="0" scaled="1"/>
        </a:gradFill>
        <a:ln w="19050" cap="flat" cmpd="sng" algn="ctr">
          <a:solidFill>
            <a:srgbClr val="FFFFFF"/>
          </a:solidFill>
          <a:prstDash val="solid"/>
          <a:round/>
          <a:headEnd type="none" w="med" len="med"/>
          <a:tailEnd type="none" w="med" len="med"/>
        </a:ln>
        <a:effectLst>
          <a:outerShdw dist="53882" dir="2700000" algn="ctr" rotWithShape="0">
            <a:schemeClr val="tx1">
              <a:alpha val="50000"/>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gradFill rotWithShape="1">
          <a:gsLst>
            <a:gs pos="0">
              <a:schemeClr val="tx2"/>
            </a:gs>
            <a:gs pos="100000">
              <a:schemeClr val="accent1"/>
            </a:gs>
          </a:gsLst>
          <a:lin ang="0" scaled="1"/>
        </a:gradFill>
        <a:ln w="19050" cap="flat" cmpd="sng" algn="ctr">
          <a:solidFill>
            <a:srgbClr val="FFFFFF"/>
          </a:solidFill>
          <a:prstDash val="solid"/>
          <a:round/>
          <a:headEnd type="none" w="med" len="med"/>
          <a:tailEnd type="none" w="med" len="med"/>
        </a:ln>
        <a:effectLst>
          <a:outerShdw dist="53882" dir="2700000" algn="ctr" rotWithShape="0">
            <a:schemeClr val="tx1">
              <a:alpha val="50000"/>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sample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
      <a:clrScheme name="sample 2">
        <a:dk1>
          <a:srgbClr val="003366"/>
        </a:dk1>
        <a:lt1>
          <a:srgbClr val="FFFFFF"/>
        </a:lt1>
        <a:dk2>
          <a:srgbClr val="51A0B9"/>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sample 3">
        <a:dk1>
          <a:srgbClr val="000066"/>
        </a:dk1>
        <a:lt1>
          <a:srgbClr val="FFFFFF"/>
        </a:lt1>
        <a:dk2>
          <a:srgbClr val="BC7D30"/>
        </a:dk2>
        <a:lt2>
          <a:srgbClr val="DDDDDD"/>
        </a:lt2>
        <a:accent1>
          <a:srgbClr val="29B8E5"/>
        </a:accent1>
        <a:accent2>
          <a:srgbClr val="4E87EE"/>
        </a:accent2>
        <a:accent3>
          <a:srgbClr val="FFFFFF"/>
        </a:accent3>
        <a:accent4>
          <a:srgbClr val="000056"/>
        </a:accent4>
        <a:accent5>
          <a:srgbClr val="ACD8F0"/>
        </a:accent5>
        <a:accent6>
          <a:srgbClr val="467AD8"/>
        </a:accent6>
        <a:hlink>
          <a:srgbClr val="6ACAA1"/>
        </a:hlink>
        <a:folHlink>
          <a:srgbClr val="DEC4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229TGp_sky_light_v2</Template>
  <TotalTime>1290</TotalTime>
  <Words>4773</Words>
  <Application>Microsoft Office PowerPoint</Application>
  <PresentationFormat>全屏显示(4:3)</PresentationFormat>
  <Paragraphs>714</Paragraphs>
  <Slides>134</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134</vt:i4>
      </vt:variant>
    </vt:vector>
  </HeadingPairs>
  <TitlesOfParts>
    <vt:vector size="143" baseType="lpstr">
      <vt:lpstr>等线</vt:lpstr>
      <vt:lpstr>黑体</vt:lpstr>
      <vt:lpstr>宋体</vt:lpstr>
      <vt:lpstr>微软雅黑</vt:lpstr>
      <vt:lpstr>Arial</vt:lpstr>
      <vt:lpstr>Times New Roman</vt:lpstr>
      <vt:lpstr>Verdana</vt:lpstr>
      <vt:lpstr>Wingdings</vt:lpstr>
      <vt:lpstr>sample</vt:lpstr>
      <vt:lpstr>第2章道路交通设施管理 </vt:lpstr>
      <vt:lpstr>2.1交通基础设施分析 </vt:lpstr>
      <vt:lpstr>PowerPoint 演示文稿</vt:lpstr>
      <vt:lpstr>PowerPoint 演示文稿</vt:lpstr>
      <vt:lpstr>PowerPoint 演示文稿</vt:lpstr>
      <vt:lpstr>PowerPoint 演示文稿</vt:lpstr>
      <vt:lpstr>PowerPoint 演示文稿</vt:lpstr>
      <vt:lpstr>二、路网规划原则</vt:lpstr>
      <vt:lpstr>PowerPoint 演示文稿</vt:lpstr>
      <vt:lpstr>2.1.2 道路横断面分析</vt:lpstr>
      <vt:lpstr>PowerPoint 演示文稿</vt:lpstr>
      <vt:lpstr>CJJ 193-2012 城市道路路线设计规范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2.1.3道路绿化与隔离设施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2.1.4道路视距分析</vt:lpstr>
      <vt:lpstr>PowerPoint 演示文稿</vt:lpstr>
      <vt:lpstr>PowerPoint 演示文稿</vt:lpstr>
      <vt:lpstr>PowerPoint 演示文稿</vt:lpstr>
      <vt:lpstr>PowerPoint 演示文稿</vt:lpstr>
      <vt:lpstr>2.1.5路缘石设置分析</vt:lpstr>
      <vt:lpstr>PowerPoint 演示文稿</vt:lpstr>
      <vt:lpstr>2.2交通安全管理设施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GB5768-2009标志简介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2.2.2道路交通标线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2.3施工区交通安全管理设施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2.4弱势群体交通安全管理设施</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张南</dc:creator>
  <cp:lastModifiedBy>Z Z</cp:lastModifiedBy>
  <cp:revision>83</cp:revision>
  <cp:lastPrinted>1601-01-01T00:00:00Z</cp:lastPrinted>
  <dcterms:created xsi:type="dcterms:W3CDTF">1601-01-01T00:00:00Z</dcterms:created>
  <dcterms:modified xsi:type="dcterms:W3CDTF">2024-09-23T02:52:54Z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